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427" r:id="rId3"/>
    <p:sldId id="344" r:id="rId4"/>
    <p:sldId id="396" r:id="rId5"/>
    <p:sldId id="345" r:id="rId6"/>
    <p:sldId id="346" r:id="rId7"/>
    <p:sldId id="448" r:id="rId8"/>
    <p:sldId id="456" r:id="rId9"/>
    <p:sldId id="457" r:id="rId10"/>
    <p:sldId id="442" r:id="rId11"/>
    <p:sldId id="443" r:id="rId12"/>
    <p:sldId id="428" r:id="rId13"/>
    <p:sldId id="348" r:id="rId14"/>
    <p:sldId id="351" r:id="rId15"/>
    <p:sldId id="369" r:id="rId16"/>
    <p:sldId id="370" r:id="rId17"/>
    <p:sldId id="349" r:id="rId18"/>
    <p:sldId id="352" r:id="rId19"/>
    <p:sldId id="347" r:id="rId20"/>
    <p:sldId id="367" r:id="rId21"/>
    <p:sldId id="357" r:id="rId22"/>
    <p:sldId id="430" r:id="rId23"/>
    <p:sldId id="431" r:id="rId24"/>
    <p:sldId id="432" r:id="rId25"/>
    <p:sldId id="435" r:id="rId26"/>
    <p:sldId id="429" r:id="rId27"/>
    <p:sldId id="350" r:id="rId28"/>
    <p:sldId id="358" r:id="rId29"/>
    <p:sldId id="371" r:id="rId30"/>
    <p:sldId id="354" r:id="rId31"/>
    <p:sldId id="436" r:id="rId32"/>
    <p:sldId id="356" r:id="rId33"/>
    <p:sldId id="372" r:id="rId34"/>
    <p:sldId id="374" r:id="rId35"/>
    <p:sldId id="375" r:id="rId36"/>
    <p:sldId id="359" r:id="rId37"/>
    <p:sldId id="376" r:id="rId38"/>
    <p:sldId id="445" r:id="rId39"/>
    <p:sldId id="361" r:id="rId40"/>
    <p:sldId id="362" r:id="rId41"/>
    <p:sldId id="413" r:id="rId42"/>
    <p:sldId id="378" r:id="rId43"/>
    <p:sldId id="379" r:id="rId44"/>
    <p:sldId id="446" r:id="rId45"/>
    <p:sldId id="395" r:id="rId46"/>
    <p:sldId id="439" r:id="rId47"/>
    <p:sldId id="365" r:id="rId48"/>
    <p:sldId id="391" r:id="rId49"/>
    <p:sldId id="409" r:id="rId50"/>
    <p:sldId id="414" r:id="rId51"/>
    <p:sldId id="415" r:id="rId52"/>
    <p:sldId id="444" r:id="rId53"/>
    <p:sldId id="394" r:id="rId54"/>
    <p:sldId id="421" r:id="rId55"/>
    <p:sldId id="423" r:id="rId56"/>
    <p:sldId id="424" r:id="rId57"/>
    <p:sldId id="425" r:id="rId58"/>
    <p:sldId id="426" r:id="rId59"/>
    <p:sldId id="343" r:id="rId60"/>
  </p:sldIdLst>
  <p:sldSz cx="9144000" cy="6858000" type="screen4x3"/>
  <p:notesSz cx="6858000" cy="9144000"/>
  <p:custDataLst>
    <p:tags r:id="rId6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668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IS2000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IS4300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daringfireball.net/projects/markdown/dingus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mblr.com/" TargetMode="External"/><Relationship Id="rId2" Type="http://schemas.openxmlformats.org/officeDocument/2006/relationships/hyperlink" Target="https://wordpres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ropplets.com/" TargetMode="External"/><Relationship Id="rId4" Type="http://schemas.openxmlformats.org/officeDocument/2006/relationships/hyperlink" Target="http://tryghost.org/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daringfireball.net/projects/markdown/" TargetMode="External"/><Relationship Id="rId2" Type="http://schemas.openxmlformats.org/officeDocument/2006/relationships/hyperlink" Target="http://whatismarkdow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ringfireball.net/projects/markdown/synta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IS1500: Introduction to Web Development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153400" cy="2514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Using Markup Languages: HTML &amp; Markdown</a:t>
            </a:r>
          </a:p>
          <a:p>
            <a:pPr algn="l"/>
            <a:endParaRPr lang="en-US" dirty="0" smtClean="0"/>
          </a:p>
          <a:p>
            <a:pPr algn="l"/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5 Semantic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HTML5 offers new semantic elements to clearly define different parts of a web </a:t>
            </a:r>
            <a:r>
              <a:rPr lang="en-US" dirty="0" smtClean="0"/>
              <a:t>page:</a:t>
            </a:r>
          </a:p>
          <a:p>
            <a:r>
              <a:rPr lang="en-US" dirty="0"/>
              <a:t>&lt;header&gt;</a:t>
            </a:r>
          </a:p>
          <a:p>
            <a:r>
              <a:rPr lang="en-US" dirty="0"/>
              <a:t>&lt;</a:t>
            </a:r>
            <a:r>
              <a:rPr lang="en-US" dirty="0" err="1"/>
              <a:t>nav</a:t>
            </a:r>
            <a:r>
              <a:rPr lang="en-US" dirty="0"/>
              <a:t>&gt;</a:t>
            </a:r>
          </a:p>
          <a:p>
            <a:r>
              <a:rPr lang="en-US" dirty="0"/>
              <a:t>&lt;section&gt;</a:t>
            </a:r>
          </a:p>
          <a:p>
            <a:r>
              <a:rPr lang="en-US" dirty="0"/>
              <a:t>&lt;article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&lt;aside&gt;</a:t>
            </a:r>
            <a:endParaRPr lang="en-US" dirty="0"/>
          </a:p>
          <a:p>
            <a:r>
              <a:rPr lang="en-US" dirty="0" smtClean="0"/>
              <a:t>&lt;footer&gt;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HTML5 Semantic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94" y="1725460"/>
            <a:ext cx="3257106" cy="383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6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5 Semantic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295400"/>
            <a:ext cx="3962400" cy="50167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/>
              <a:t>header&gt;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&lt;</a:t>
            </a:r>
            <a:r>
              <a:rPr lang="en-US" sz="1600" dirty="0"/>
              <a:t>h1&gt;Page Header&lt;/h1&gt;</a:t>
            </a:r>
          </a:p>
          <a:p>
            <a:r>
              <a:rPr lang="en-US" sz="1600" dirty="0"/>
              <a:t>&lt;/header&gt;</a:t>
            </a:r>
          </a:p>
          <a:p>
            <a:r>
              <a:rPr lang="en-US" sz="1600" dirty="0" smtClean="0"/>
              <a:t>&lt;</a:t>
            </a:r>
            <a:r>
              <a:rPr lang="en-US" sz="1600" dirty="0" err="1"/>
              <a:t>nav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    &lt;</a:t>
            </a:r>
            <a:r>
              <a:rPr lang="en-US" sz="1600" dirty="0"/>
              <a:t>a </a:t>
            </a:r>
            <a:r>
              <a:rPr lang="en-US" sz="1600" dirty="0" err="1"/>
              <a:t>href</a:t>
            </a:r>
            <a:r>
              <a:rPr lang="en-US" sz="1600" dirty="0"/>
              <a:t>="/html/"&gt;HTML&lt;/a&gt; |</a:t>
            </a:r>
          </a:p>
          <a:p>
            <a:r>
              <a:rPr lang="en-US" sz="1600" dirty="0" smtClean="0"/>
              <a:t>    &lt;</a:t>
            </a:r>
            <a:r>
              <a:rPr lang="en-US" sz="1600" dirty="0"/>
              <a:t>a </a:t>
            </a:r>
            <a:r>
              <a:rPr lang="en-US" sz="1600" dirty="0" err="1"/>
              <a:t>href</a:t>
            </a:r>
            <a:r>
              <a:rPr lang="en-US" sz="1600" dirty="0"/>
              <a:t>="/</a:t>
            </a:r>
            <a:r>
              <a:rPr lang="en-US" sz="1600" dirty="0" err="1"/>
              <a:t>css</a:t>
            </a:r>
            <a:r>
              <a:rPr lang="en-US" sz="1600" dirty="0"/>
              <a:t>/"&gt;CSS&lt;/a&gt; |</a:t>
            </a:r>
          </a:p>
          <a:p>
            <a:r>
              <a:rPr lang="en-US" sz="1600" dirty="0" smtClean="0"/>
              <a:t>&lt;/</a:t>
            </a:r>
            <a:r>
              <a:rPr lang="en-US" sz="1600" dirty="0" err="1"/>
              <a:t>nav</a:t>
            </a:r>
            <a:r>
              <a:rPr lang="en-US" sz="1600" dirty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/>
              <a:t>section style="display : inline-block;"&gt;</a:t>
            </a:r>
          </a:p>
          <a:p>
            <a:r>
              <a:rPr lang="en-US" sz="1600" dirty="0" smtClean="0"/>
              <a:t>    &lt;</a:t>
            </a:r>
            <a:r>
              <a:rPr lang="en-US" sz="1600" dirty="0"/>
              <a:t>h1&gt;Section heading&lt;/h1&gt;</a:t>
            </a:r>
          </a:p>
          <a:p>
            <a:r>
              <a:rPr lang="en-US" sz="1600" dirty="0" smtClean="0"/>
              <a:t>    &lt;</a:t>
            </a:r>
            <a:r>
              <a:rPr lang="en-US" sz="1600" dirty="0"/>
              <a:t>p&gt;Details of section.&lt;/p&gt;</a:t>
            </a:r>
          </a:p>
          <a:p>
            <a:r>
              <a:rPr lang="en-US" sz="1600" dirty="0"/>
              <a:t>&lt;/section&gt;</a:t>
            </a:r>
          </a:p>
          <a:p>
            <a:r>
              <a:rPr lang="en-US" sz="1600" dirty="0" smtClean="0"/>
              <a:t>&lt;</a:t>
            </a:r>
            <a:r>
              <a:rPr lang="en-US" sz="1600" dirty="0"/>
              <a:t>aside style="display : inline-block;"&gt;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&lt;</a:t>
            </a:r>
            <a:r>
              <a:rPr lang="en-US" sz="1600" dirty="0"/>
              <a:t>h4&gt;Aside heading&lt;/h4&gt;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&lt;</a:t>
            </a:r>
            <a:r>
              <a:rPr lang="en-US" sz="1600" dirty="0"/>
              <a:t>p&gt;Aside content.&lt;/p&gt;</a:t>
            </a:r>
          </a:p>
          <a:p>
            <a:r>
              <a:rPr lang="en-US" sz="1600" dirty="0"/>
              <a:t>&lt;/aside&gt;</a:t>
            </a:r>
          </a:p>
          <a:p>
            <a:r>
              <a:rPr lang="en-US" sz="1600" dirty="0" smtClean="0"/>
              <a:t>&lt;</a:t>
            </a:r>
            <a:r>
              <a:rPr lang="en-US" sz="1600" dirty="0"/>
              <a:t>article&gt;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&lt;</a:t>
            </a:r>
            <a:r>
              <a:rPr lang="en-US" sz="1600" dirty="0"/>
              <a:t>h1&gt;Article heading&lt;/h1&gt;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  &lt;</a:t>
            </a:r>
            <a:r>
              <a:rPr lang="en-US" sz="1600" dirty="0"/>
              <a:t>p&gt;Information about the article.&lt;/p&gt;</a:t>
            </a:r>
          </a:p>
          <a:p>
            <a:r>
              <a:rPr lang="en-US" sz="1600" dirty="0"/>
              <a:t>&lt;/article&gt;</a:t>
            </a:r>
          </a:p>
          <a:p>
            <a:r>
              <a:rPr lang="en-US" sz="1600" dirty="0" smtClean="0"/>
              <a:t>&lt;</a:t>
            </a:r>
            <a:r>
              <a:rPr lang="en-US" sz="1600" dirty="0"/>
              <a:t>footer</a:t>
            </a:r>
            <a:r>
              <a:rPr lang="en-US" sz="1600" dirty="0" smtClean="0"/>
              <a:t>&gt;  </a:t>
            </a:r>
            <a:r>
              <a:rPr lang="en-US" sz="1600" dirty="0"/>
              <a:t>&lt;p&gt;</a:t>
            </a:r>
            <a:r>
              <a:rPr lang="en-US" sz="1600" dirty="0" err="1"/>
              <a:t>Foooter</a:t>
            </a:r>
            <a:r>
              <a:rPr lang="en-US" sz="1600" dirty="0"/>
              <a:t> note&lt;/p</a:t>
            </a:r>
            <a:r>
              <a:rPr lang="en-US" sz="1600" dirty="0" smtClean="0"/>
              <a:t>&gt;&lt;/</a:t>
            </a:r>
            <a:r>
              <a:rPr lang="en-US" sz="1600" dirty="0"/>
              <a:t>footer</a:t>
            </a:r>
            <a:r>
              <a:rPr lang="en-US" sz="1600" dirty="0" smtClean="0"/>
              <a:t>&gt;</a:t>
            </a:r>
            <a:endParaRPr lang="en-US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524000"/>
            <a:ext cx="3909129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952999" y="1524000"/>
            <a:ext cx="2514601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2286000"/>
            <a:ext cx="1600199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429000"/>
            <a:ext cx="1600199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1" y="5334000"/>
            <a:ext cx="1600199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00601" y="2895600"/>
            <a:ext cx="2438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029199" y="4267200"/>
            <a:ext cx="2438401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19400" y="16764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76699" y="5562600"/>
            <a:ext cx="647701" cy="520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05200" y="4876800"/>
            <a:ext cx="1524000" cy="520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52800" y="3886200"/>
            <a:ext cx="4114800" cy="444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3505200" y="2209800"/>
            <a:ext cx="1143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>
            <a:off x="3924300" y="3124200"/>
            <a:ext cx="1143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57600" y="2514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0" idx="1"/>
          </p:cNvCxnSpPr>
          <p:nvPr/>
        </p:nvCxnSpPr>
        <p:spPr>
          <a:xfrm>
            <a:off x="4038600" y="3429000"/>
            <a:ext cx="762001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0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HTML Markup Tags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Paragraphs are sections of content with whitespace after the content.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895600"/>
            <a:ext cx="6248400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&lt;</a:t>
            </a:r>
            <a:r>
              <a:rPr lang="en-US" sz="2800" b="1" dirty="0">
                <a:latin typeface="Courier New"/>
                <a:cs typeface="Courier New"/>
              </a:rPr>
              <a:t>p</a:t>
            </a:r>
            <a:r>
              <a:rPr lang="en-US" sz="2800" b="1" dirty="0" smtClean="0">
                <a:latin typeface="Courier New"/>
                <a:cs typeface="Courier New"/>
              </a:rPr>
              <a:t>&gt;a paragraph of text.</a:t>
            </a:r>
            <a:r>
              <a:rPr lang="en-US" sz="2800" b="1" dirty="0">
                <a:latin typeface="Courier New"/>
                <a:cs typeface="Courier New"/>
              </a:rPr>
              <a:t>&lt;/p</a:t>
            </a:r>
            <a:r>
              <a:rPr lang="en-US" sz="2800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2800" b="1" dirty="0" smtClean="0">
                <a:latin typeface="Courier New"/>
                <a:cs typeface="Courier New"/>
              </a:rPr>
              <a:t>&lt;p&gt;another paragraph.&lt;/p&gt;</a:t>
            </a:r>
            <a:endParaRPr lang="en-US" sz="2800" b="1" dirty="0">
              <a:latin typeface="Courier New"/>
              <a:cs typeface="Courier New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22" y="4267200"/>
            <a:ext cx="3654778" cy="151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6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uses tags like &lt;b&gt; and &lt;</a:t>
            </a:r>
            <a:r>
              <a:rPr lang="en-US" dirty="0" err="1"/>
              <a:t>i</a:t>
            </a:r>
            <a:r>
              <a:rPr lang="en-US" dirty="0"/>
              <a:t>&gt; for formatting output, like </a:t>
            </a:r>
            <a:r>
              <a:rPr lang="en-US" b="1" dirty="0"/>
              <a:t>bold</a:t>
            </a:r>
            <a:r>
              <a:rPr lang="en-US" dirty="0"/>
              <a:t> or </a:t>
            </a:r>
            <a:r>
              <a:rPr lang="en-US" i="1" dirty="0"/>
              <a:t>italic</a:t>
            </a:r>
            <a:r>
              <a:rPr lang="en-US" dirty="0"/>
              <a:t> </a:t>
            </a:r>
            <a:r>
              <a:rPr lang="en-US" dirty="0" smtClean="0"/>
              <a:t>text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More formatting tags at:</a:t>
            </a:r>
            <a:br>
              <a:rPr lang="en-US" dirty="0" smtClean="0"/>
            </a:br>
            <a:r>
              <a:rPr lang="en-US" sz="2400" dirty="0"/>
              <a:t>http://www.w3schools.com/html/</a:t>
            </a:r>
            <a:r>
              <a:rPr lang="en-US" sz="2400" dirty="0" err="1"/>
              <a:t>html_formatting.asp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371600"/>
            <a:ext cx="693420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&lt;p&gt;&lt;b&gt;This text is bold&lt;/b&gt;&lt;/p&gt;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&lt;p&gt;&lt;u&gt;This text is underlined&lt;/u&gt;&lt;/p&gt;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&lt;p&gt;&lt;small&gt;This text is small&lt;/small&gt;&lt;/p&gt;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&lt;p&gt;&lt;strong&gt;This text is strong&lt;/strong&gt;&lt;/p&gt;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&gt;This text is italic&lt;/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</a:t>
            </a:r>
            <a:r>
              <a:rPr lang="en-US" b="1" dirty="0" err="1">
                <a:latin typeface="Courier New"/>
                <a:cs typeface="Courier New"/>
              </a:rPr>
              <a:t>em</a:t>
            </a:r>
            <a:r>
              <a:rPr lang="en-US" b="1" dirty="0">
                <a:latin typeface="Courier New"/>
                <a:cs typeface="Courier New"/>
              </a:rPr>
              <a:t>&gt;This text is emphasized&lt;/</a:t>
            </a:r>
            <a:r>
              <a:rPr lang="en-US" b="1" dirty="0" err="1">
                <a:latin typeface="Courier New"/>
                <a:cs typeface="Courier New"/>
              </a:rPr>
              <a:t>em</a:t>
            </a:r>
            <a:r>
              <a:rPr lang="en-US" b="1" dirty="0">
                <a:latin typeface="Courier New"/>
                <a:cs typeface="Courier New"/>
              </a:rPr>
              <a:t>&gt;&lt;/p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endParaRPr lang="en-US" b="1" dirty="0">
              <a:latin typeface="Courier New"/>
              <a:cs typeface="Courier New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04309"/>
            <a:ext cx="2628249" cy="3031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34290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Bold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Underline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Italics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Emphasis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35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371600"/>
            <a:ext cx="693420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&lt;p&gt;&lt;code&gt;This is computer output&lt;/code&gt;&lt;/p&gt;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&lt;p&gt;This is&lt;sub&gt; subscript&lt;/sub&gt; and &lt;sup&gt;superscript&lt;/sup&gt;&lt;/p&gt;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&lt;p&gt;&lt;ins&gt;This text is inserted&lt;/ins&gt;&lt;/p&gt;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&lt;p&gt;&lt;del&gt;This text is deleted&lt;/del&gt;&lt;/p&gt;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&lt;p&gt;&lt;mark&gt;This text is marked&lt;/mark&gt;&lt;/p&gt;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991" y="3429000"/>
            <a:ext cx="3005901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90600" y="34290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Code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35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a new line of text, use the self-enclosing 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br</a:t>
            </a:r>
            <a:r>
              <a:rPr lang="en-US" dirty="0" smtClean="0">
                <a:latin typeface="Courier New"/>
                <a:cs typeface="Courier New"/>
              </a:rPr>
              <a:t>/&gt; </a:t>
            </a:r>
            <a:r>
              <a:rPr lang="en-US" dirty="0" smtClean="0"/>
              <a:t>tag.</a:t>
            </a:r>
          </a:p>
          <a:p>
            <a:r>
              <a:rPr lang="en-US" dirty="0" smtClean="0"/>
              <a:t>Whitespace, spaces, and line formatting is ignored by the browser.</a:t>
            </a:r>
          </a:p>
          <a:p>
            <a:r>
              <a:rPr lang="en-US" dirty="0" smtClean="0"/>
              <a:t>To add extra spaces, use the element </a:t>
            </a:r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err="1" smtClean="0">
                <a:latin typeface="Courier New"/>
                <a:cs typeface="Courier New"/>
              </a:rPr>
              <a:t>nbsp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495800"/>
            <a:ext cx="289560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This is the same line 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 /&gt;divided by &amp;</a:t>
            </a:r>
            <a:r>
              <a:rPr lang="en-US" b="1" dirty="0" err="1">
                <a:latin typeface="Courier New"/>
                <a:cs typeface="Courier New"/>
              </a:rPr>
              <a:t>nbsp</a:t>
            </a:r>
            <a:r>
              <a:rPr lang="en-US" b="1" dirty="0">
                <a:latin typeface="Courier New"/>
                <a:cs typeface="Courier New"/>
              </a:rPr>
              <a:t>;&amp;</a:t>
            </a:r>
            <a:r>
              <a:rPr lang="en-US" b="1" dirty="0" err="1">
                <a:latin typeface="Courier New"/>
                <a:cs typeface="Courier New"/>
              </a:rPr>
              <a:t>nbsp</a:t>
            </a:r>
            <a:r>
              <a:rPr lang="en-US" b="1" dirty="0">
                <a:latin typeface="Courier New"/>
                <a:cs typeface="Courier New"/>
              </a:rPr>
              <a:t>;&amp;</a:t>
            </a:r>
            <a:r>
              <a:rPr lang="en-US" b="1" dirty="0" err="1">
                <a:latin typeface="Courier New"/>
                <a:cs typeface="Courier New"/>
              </a:rPr>
              <a:t>nbsp</a:t>
            </a:r>
            <a:r>
              <a:rPr lang="en-US" b="1" dirty="0">
                <a:latin typeface="Courier New"/>
                <a:cs typeface="Courier New"/>
              </a:rPr>
              <a:t>; and a line break.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86300"/>
            <a:ext cx="3406775" cy="1104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Horizontal lines can be added as a visual spacer: &lt;</a:t>
            </a:r>
            <a:r>
              <a:rPr lang="en-US" dirty="0" err="1" smtClean="0"/>
              <a:t>hr</a:t>
            </a:r>
            <a:r>
              <a:rPr lang="en-US" dirty="0" smtClean="0"/>
              <a:t> width="50%"/&gt;</a:t>
            </a:r>
          </a:p>
          <a:p>
            <a:r>
              <a:rPr lang="en-US" dirty="0" smtClean="0"/>
              <a:t>Horizontal lines have no content, so a self-enclosing tag is used.</a:t>
            </a:r>
          </a:p>
          <a:p>
            <a:r>
              <a:rPr lang="en-US" dirty="0" smtClean="0"/>
              <a:t>There are no vertical lines…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dirty="0" smtClean="0"/>
              <a:t>width</a:t>
            </a:r>
            <a:r>
              <a:rPr lang="en-US" dirty="0" smtClean="0"/>
              <a:t> attribute determines line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6750" y="5096470"/>
            <a:ext cx="291465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This is line one.</a:t>
            </a:r>
          </a:p>
          <a:p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hr</a:t>
            </a:r>
            <a:r>
              <a:rPr lang="en-US" b="1" dirty="0">
                <a:latin typeface="Courier New"/>
                <a:cs typeface="Courier New"/>
              </a:rPr>
              <a:t> /&gt;</a:t>
            </a:r>
          </a:p>
          <a:p>
            <a:r>
              <a:rPr lang="en-US" b="1" dirty="0">
                <a:latin typeface="Courier New"/>
                <a:cs typeface="Courier New"/>
              </a:rPr>
              <a:t>This is line two.</a:t>
            </a:r>
            <a:endParaRPr lang="en-US" b="1" dirty="0" smtClean="0">
              <a:latin typeface="Courier New"/>
              <a:cs typeface="Courier New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53000"/>
            <a:ext cx="4921956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Headings are used to provide titles to page sections.</a:t>
            </a:r>
          </a:p>
          <a:p>
            <a:r>
              <a:rPr lang="en-US" dirty="0" smtClean="0"/>
              <a:t>There are six heading levels: </a:t>
            </a:r>
          </a:p>
          <a:p>
            <a:pPr lvl="1"/>
            <a:r>
              <a:rPr lang="en-US" dirty="0" smtClean="0"/>
              <a:t>&lt;h1&gt; through &lt;h6&gt;</a:t>
            </a:r>
          </a:p>
          <a:p>
            <a:r>
              <a:rPr lang="en-US" dirty="0" smtClean="0"/>
              <a:t>The browser determines the formatting and fonts style used for the headings.</a:t>
            </a:r>
          </a:p>
          <a:p>
            <a:r>
              <a:rPr lang="en-US" dirty="0" smtClean="0"/>
              <a:t>Formatting can be changed using style sheets (described using CSS).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Page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Headings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4191000" cy="42473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&lt;html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>
                <a:latin typeface="Courier New"/>
                <a:cs typeface="Courier New"/>
              </a:rPr>
              <a:t>body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>
                <a:latin typeface="Courier New"/>
                <a:cs typeface="Courier New"/>
              </a:rPr>
              <a:t>&lt;h1&gt;h1 level heading&lt;/h1&gt;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&lt;h2&gt;h2 level heading&lt;/h2&gt;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&lt;h3&gt;h3 level heading&lt;/h3&gt;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&lt;h4&gt;h4 level heading&lt;/h4&gt;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&lt;h5&gt;h5 level heading&lt;/h5&gt;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&lt;h6&gt;h6 level heading&lt;/h6&gt;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&lt;/</a:t>
            </a:r>
            <a:r>
              <a:rPr lang="en-US" b="1" dirty="0">
                <a:latin typeface="Courier New"/>
                <a:cs typeface="Courier New"/>
              </a:rPr>
              <a:t>body&gt;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&lt;/</a:t>
            </a:r>
            <a:r>
              <a:rPr lang="en-US" b="1" dirty="0">
                <a:latin typeface="Courier New"/>
                <a:cs typeface="Courier New"/>
              </a:rPr>
              <a:t>html&gt;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309" y="1447799"/>
            <a:ext cx="3496091" cy="42473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HMTL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Tags must be nested properly: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example </a:t>
            </a:r>
            <a:r>
              <a:rPr lang="en-US" dirty="0"/>
              <a:t>above </a:t>
            </a:r>
            <a:r>
              <a:rPr lang="en-US" dirty="0" smtClean="0"/>
              <a:t>works, </a:t>
            </a:r>
            <a:r>
              <a:rPr lang="en-US" dirty="0"/>
              <a:t>because the </a:t>
            </a:r>
            <a:r>
              <a:rPr lang="en-US" dirty="0" smtClean="0"/>
              <a:t>browser is lenient in some cases.</a:t>
            </a:r>
            <a:endParaRPr lang="en-US" dirty="0"/>
          </a:p>
          <a:p>
            <a:r>
              <a:rPr lang="en-US" dirty="0"/>
              <a:t>Never rely on this. It might produce unexpected results and/or errors if you </a:t>
            </a:r>
            <a:r>
              <a:rPr lang="en-US" dirty="0" smtClean="0"/>
              <a:t>do </a:t>
            </a:r>
            <a:r>
              <a:rPr lang="en-US" dirty="0"/>
              <a:t>not nest </a:t>
            </a:r>
            <a:r>
              <a:rPr lang="en-US" dirty="0" smtClean="0"/>
              <a:t>tags properly.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939768"/>
            <a:ext cx="421005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&lt;b&gt;a paragraph of bold text.&lt;/b&gt;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>
                <a:latin typeface="Courier New"/>
                <a:cs typeface="Courier New"/>
              </a:rPr>
              <a:t>/p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05216"/>
            <a:ext cx="3257550" cy="866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2950" y="3420070"/>
            <a:ext cx="421005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&lt;b&gt;a paragraph of bold text.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b="1" dirty="0">
                <a:latin typeface="Courier New"/>
                <a:cs typeface="Courier New"/>
              </a:rPr>
              <a:t>/p</a:t>
            </a:r>
            <a:r>
              <a:rPr lang="en-US" b="1" dirty="0" smtClean="0">
                <a:latin typeface="Courier New"/>
                <a:cs typeface="Courier New"/>
              </a:rPr>
              <a:t>&gt;&lt;/b&gt;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1046"/>
            <a:ext cx="3257550" cy="866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0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include an image, use: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no width and height are specified, then the images full size is used.</a:t>
            </a:r>
          </a:p>
          <a:p>
            <a:r>
              <a:rPr lang="en-US" dirty="0" smtClean="0"/>
              <a:t>Scaling is done by the browser, so watch for large images as they take a long time to download.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590800"/>
            <a:ext cx="579120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&lt;</a:t>
            </a:r>
            <a:r>
              <a:rPr lang="en-US" sz="2400" dirty="0" err="1">
                <a:latin typeface="Courier New"/>
                <a:cs typeface="Courier New"/>
              </a:rPr>
              <a:t>img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src</a:t>
            </a:r>
            <a:r>
              <a:rPr lang="en-US" sz="2400" dirty="0">
                <a:latin typeface="Courier New"/>
                <a:cs typeface="Courier New"/>
              </a:rPr>
              <a:t>="smiley.gif" </a:t>
            </a:r>
            <a:r>
              <a:rPr lang="en-US" sz="2400" dirty="0" smtClean="0">
                <a:latin typeface="Courier New"/>
                <a:cs typeface="Courier New"/>
              </a:rPr>
              <a:t>width="100</a:t>
            </a:r>
            <a:r>
              <a:rPr lang="en-US" sz="2400" dirty="0">
                <a:latin typeface="Courier New"/>
                <a:cs typeface="Courier New"/>
              </a:rPr>
              <a:t>" </a:t>
            </a:r>
            <a:r>
              <a:rPr lang="en-US" sz="2400" dirty="0" smtClean="0">
                <a:latin typeface="Courier New"/>
                <a:cs typeface="Courier New"/>
              </a:rPr>
              <a:t>height="100</a:t>
            </a:r>
            <a:r>
              <a:rPr lang="en-US" sz="2400" dirty="0">
                <a:latin typeface="Courier New"/>
                <a:cs typeface="Courier New"/>
              </a:rPr>
              <a:t>" /&gt;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2589094"/>
            <a:ext cx="1004887" cy="8399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/>
              <a:t>i</a:t>
            </a:r>
            <a:r>
              <a:rPr lang="en-US" dirty="0" err="1" smtClean="0"/>
              <a:t>mg</a:t>
            </a:r>
            <a:r>
              <a:rPr lang="en-US" dirty="0" smtClean="0"/>
              <a:t>&gt;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 - </a:t>
            </a:r>
            <a:r>
              <a:rPr lang="en-US" dirty="0"/>
              <a:t>Specifies an alternate text for an </a:t>
            </a:r>
            <a:r>
              <a:rPr lang="en-US" dirty="0" smtClean="0"/>
              <a:t>image</a:t>
            </a:r>
          </a:p>
          <a:p>
            <a:r>
              <a:rPr lang="en-US" dirty="0" smtClean="0"/>
              <a:t>height - </a:t>
            </a:r>
            <a:r>
              <a:rPr lang="en-US" dirty="0"/>
              <a:t>Specifies the height of an </a:t>
            </a:r>
            <a:r>
              <a:rPr lang="en-US" dirty="0" smtClean="0"/>
              <a:t>image in pixels or as percent</a:t>
            </a:r>
          </a:p>
          <a:p>
            <a:r>
              <a:rPr lang="en-US" dirty="0" smtClean="0"/>
              <a:t>width - </a:t>
            </a:r>
            <a:r>
              <a:rPr lang="en-US" dirty="0"/>
              <a:t>Specifies the width of an image</a:t>
            </a:r>
          </a:p>
          <a:p>
            <a:r>
              <a:rPr lang="en-US" dirty="0" err="1" smtClean="0"/>
              <a:t>src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Specifies the URL of an </a:t>
            </a:r>
            <a:r>
              <a:rPr lang="en-US" dirty="0" smtClean="0"/>
              <a:t>image</a:t>
            </a:r>
          </a:p>
          <a:p>
            <a:endParaRPr lang="en-US" sz="2400" dirty="0"/>
          </a:p>
          <a:p>
            <a:r>
              <a:rPr lang="en-US" dirty="0" smtClean="0"/>
              <a:t>&lt;</a:t>
            </a:r>
            <a:r>
              <a:rPr lang="en-US" dirty="0" err="1"/>
              <a:t>img</a:t>
            </a:r>
            <a:r>
              <a:rPr lang="en-US" dirty="0"/>
              <a:t>&gt; tag also supports the Global </a:t>
            </a:r>
            <a:r>
              <a:rPr lang="en-US" dirty="0" smtClean="0"/>
              <a:t>attributes (style, hidden, etc.) and Event attributes (</a:t>
            </a:r>
            <a:r>
              <a:rPr lang="en-US" dirty="0" err="1" smtClean="0"/>
              <a:t>onload</a:t>
            </a:r>
            <a:r>
              <a:rPr lang="en-US" dirty="0" smtClean="0"/>
              <a:t>, </a:t>
            </a:r>
            <a:r>
              <a:rPr lang="en-US" dirty="0" err="1" smtClean="0"/>
              <a:t>onresize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in </a:t>
            </a:r>
            <a:r>
              <a:rPr lang="en-US" dirty="0"/>
              <a:t>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image cannot be loaded, then the alternate text is displayed: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alt</a:t>
            </a:r>
            <a:r>
              <a:rPr lang="en-US" dirty="0" smtClean="0"/>
              <a:t> attribute is also used by screen readers for visually impaired users.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3048000"/>
            <a:ext cx="655320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&lt;</a:t>
            </a:r>
            <a:r>
              <a:rPr lang="en-US" sz="2400" dirty="0" err="1">
                <a:latin typeface="Courier New"/>
                <a:cs typeface="Courier New"/>
              </a:rPr>
              <a:t>img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src</a:t>
            </a:r>
            <a:r>
              <a:rPr lang="en-US" sz="2400" dirty="0" smtClean="0">
                <a:latin typeface="Courier New"/>
                <a:cs typeface="Courier New"/>
              </a:rPr>
              <a:t>="image.jpg</a:t>
            </a:r>
            <a:r>
              <a:rPr lang="en-US" sz="2400" dirty="0">
                <a:latin typeface="Courier New"/>
                <a:cs typeface="Courier New"/>
              </a:rPr>
              <a:t>" </a:t>
            </a:r>
            <a:r>
              <a:rPr lang="en-US" sz="2400" dirty="0" smtClean="0">
                <a:latin typeface="Courier New"/>
                <a:cs typeface="Courier New"/>
              </a:rPr>
              <a:t>width="100" height="100" alt="alt text"/</a:t>
            </a:r>
            <a:r>
              <a:rPr lang="en-US" sz="2400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108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Links to other pages are defined using the anchor tag &lt;a&gt;: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href</a:t>
            </a:r>
            <a:r>
              <a:rPr lang="en-US" dirty="0" smtClean="0"/>
              <a:t>” attribute of &lt;a&gt; tag indicates the link URL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946737"/>
            <a:ext cx="662940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Link to &lt;a </a:t>
            </a:r>
            <a:r>
              <a:rPr lang="en-US" sz="2000" dirty="0" err="1">
                <a:latin typeface="Courier New"/>
                <a:cs typeface="Courier New"/>
              </a:rPr>
              <a:t>href</a:t>
            </a:r>
            <a:r>
              <a:rPr lang="en-US" sz="2000" dirty="0">
                <a:latin typeface="Courier New"/>
                <a:cs typeface="Courier New"/>
              </a:rPr>
              <a:t>="http://www.w3schools.com"&gt; W3Schools HTML Tutorial&lt;/a&gt;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99" y="4309908"/>
            <a:ext cx="3467101" cy="643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7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New Window/Tab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open a linked resource in a new window or tab, use the </a:t>
            </a:r>
            <a:r>
              <a:rPr lang="en-US" i="1" dirty="0" smtClean="0"/>
              <a:t>target</a:t>
            </a:r>
            <a:r>
              <a:rPr lang="en-US" dirty="0" smtClean="0"/>
              <a:t> attribute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Looks like a normal link, but opens in a new window or 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870537"/>
            <a:ext cx="731520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&lt;a </a:t>
            </a:r>
            <a:r>
              <a:rPr lang="en-US" sz="2000" dirty="0" err="1">
                <a:latin typeface="Courier New"/>
                <a:cs typeface="Courier New"/>
              </a:rPr>
              <a:t>href</a:t>
            </a:r>
            <a:r>
              <a:rPr lang="en-US" sz="2000" dirty="0" smtClean="0">
                <a:latin typeface="Courier New"/>
                <a:cs typeface="Courier New"/>
              </a:rPr>
              <a:t>="http</a:t>
            </a:r>
            <a:r>
              <a:rPr lang="en-US" sz="2000" dirty="0">
                <a:latin typeface="Courier New"/>
                <a:cs typeface="Courier New"/>
              </a:rPr>
              <a:t>://</a:t>
            </a:r>
            <a:r>
              <a:rPr lang="en-US" sz="2000" dirty="0" smtClean="0">
                <a:latin typeface="Courier New"/>
                <a:cs typeface="Courier New"/>
              </a:rPr>
              <a:t>www.cnn.com" </a:t>
            </a:r>
            <a:r>
              <a:rPr lang="en-US" sz="2000" b="1" dirty="0" smtClean="0">
                <a:latin typeface="Courier New"/>
                <a:cs typeface="Courier New"/>
              </a:rPr>
              <a:t>target="_blank"</a:t>
            </a:r>
            <a:r>
              <a:rPr lang="en-US" sz="20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News of the Day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&lt;</a:t>
            </a:r>
            <a:r>
              <a:rPr lang="en-US" sz="2000" dirty="0">
                <a:latin typeface="Courier New"/>
                <a:cs typeface="Courier New"/>
              </a:rPr>
              <a:t>/a&gt;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181" y="4139863"/>
            <a:ext cx="1976437" cy="6772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7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within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Links to various sections within the same page are defined using ‘id’ attribute of anchor tag: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Clicking the link takes the user to ‘Useful </a:t>
            </a:r>
            <a:r>
              <a:rPr lang="en-US" dirty="0"/>
              <a:t>T</a:t>
            </a:r>
            <a:r>
              <a:rPr lang="en-US" dirty="0" smtClean="0"/>
              <a:t>ips Section’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2362200"/>
            <a:ext cx="3505200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&lt;a id="tips"&gt;Useful Tips Section&lt;/a&gt;</a:t>
            </a:r>
          </a:p>
          <a:p>
            <a:r>
              <a:rPr lang="en-US" sz="2000" dirty="0">
                <a:latin typeface="Courier New"/>
                <a:cs typeface="Courier New"/>
              </a:rPr>
              <a:t>&lt;p&gt;Tip 1&lt;/p&gt;</a:t>
            </a:r>
          </a:p>
          <a:p>
            <a:r>
              <a:rPr lang="en-US" sz="2000" dirty="0">
                <a:latin typeface="Courier New"/>
                <a:cs typeface="Courier New"/>
              </a:rPr>
              <a:t>&lt;p&gt;Tip 2&lt;/p&gt;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br</a:t>
            </a:r>
            <a:r>
              <a:rPr lang="en-US" sz="2000" dirty="0">
                <a:latin typeface="Courier New"/>
                <a:cs typeface="Courier New"/>
              </a:rPr>
              <a:t> /&gt;</a:t>
            </a:r>
          </a:p>
          <a:p>
            <a:r>
              <a:rPr lang="en-US" sz="2000" dirty="0">
                <a:latin typeface="Courier New"/>
                <a:cs typeface="Courier New"/>
              </a:rPr>
              <a:t>&lt;a </a:t>
            </a:r>
            <a:r>
              <a:rPr lang="en-US" sz="2000" dirty="0" err="1">
                <a:latin typeface="Courier New"/>
                <a:cs typeface="Courier New"/>
              </a:rPr>
              <a:t>href</a:t>
            </a:r>
            <a:r>
              <a:rPr lang="en-US" sz="2000" dirty="0">
                <a:latin typeface="Courier New"/>
                <a:cs typeface="Courier New"/>
              </a:rPr>
              <a:t>="#tips"&gt;Visit the Useful Tips Section&lt;/a&gt;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03764"/>
            <a:ext cx="2873306" cy="25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905000" y="2362200"/>
            <a:ext cx="838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3886200"/>
            <a:ext cx="838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is a language for </a:t>
            </a:r>
            <a:r>
              <a:rPr lang="en-US" dirty="0" smtClean="0"/>
              <a:t>formatting web pages:</a:t>
            </a:r>
          </a:p>
          <a:p>
            <a:pPr lvl="1"/>
            <a:r>
              <a:rPr lang="en-US" dirty="0" smtClean="0"/>
              <a:t>HTML </a:t>
            </a:r>
            <a:r>
              <a:rPr lang="en-US" dirty="0"/>
              <a:t>stands for </a:t>
            </a:r>
            <a:r>
              <a:rPr lang="en-US" b="1" dirty="0"/>
              <a:t>H</a:t>
            </a:r>
            <a:r>
              <a:rPr lang="en-US" dirty="0"/>
              <a:t>yper </a:t>
            </a:r>
            <a:r>
              <a:rPr lang="en-US" b="1" dirty="0"/>
              <a:t>T</a:t>
            </a:r>
            <a:r>
              <a:rPr lang="en-US" dirty="0"/>
              <a:t>ext </a:t>
            </a:r>
            <a:r>
              <a:rPr lang="en-US" b="1" dirty="0"/>
              <a:t>M</a:t>
            </a:r>
            <a:r>
              <a:rPr lang="en-US" dirty="0"/>
              <a:t>arkup </a:t>
            </a:r>
            <a:r>
              <a:rPr lang="en-US" b="1" dirty="0"/>
              <a:t>L</a:t>
            </a:r>
            <a:r>
              <a:rPr lang="en-US" dirty="0"/>
              <a:t>anguage</a:t>
            </a:r>
          </a:p>
          <a:p>
            <a:pPr lvl="1"/>
            <a:r>
              <a:rPr lang="en-US" dirty="0"/>
              <a:t>HTML is not a programming language, it is a markup language</a:t>
            </a:r>
          </a:p>
          <a:p>
            <a:pPr lvl="1"/>
            <a:r>
              <a:rPr lang="en-US" dirty="0"/>
              <a:t>A markup language is a set of markup tags</a:t>
            </a:r>
          </a:p>
          <a:p>
            <a:pPr lvl="1"/>
            <a:r>
              <a:rPr lang="en-US" dirty="0"/>
              <a:t>The purpose of the tags are to describe </a:t>
            </a:r>
            <a:r>
              <a:rPr lang="en-US" dirty="0" smtClean="0"/>
              <a:t>the layout and formatting of page </a:t>
            </a:r>
            <a:r>
              <a:rPr lang="en-US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Links can also be added to images: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08364" y="2057400"/>
            <a:ext cx="6664036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&lt;a </a:t>
            </a:r>
            <a:r>
              <a:rPr lang="en-US" sz="2000" dirty="0" err="1">
                <a:latin typeface="Courier New"/>
                <a:cs typeface="Courier New"/>
              </a:rPr>
              <a:t>href</a:t>
            </a:r>
            <a:r>
              <a:rPr lang="en-US" sz="2000" dirty="0">
                <a:latin typeface="Courier New"/>
                <a:cs typeface="Courier New"/>
              </a:rPr>
              <a:t>="http://www.w3schools.com"&gt;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img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src</a:t>
            </a:r>
            <a:r>
              <a:rPr lang="en-US" sz="2000" dirty="0">
                <a:latin typeface="Courier New"/>
                <a:cs typeface="Courier New"/>
              </a:rPr>
              <a:t>="smiley.gif" </a:t>
            </a:r>
            <a:r>
              <a:rPr lang="en-US" sz="2000" dirty="0" smtClean="0">
                <a:latin typeface="Courier New"/>
                <a:cs typeface="Courier New"/>
              </a:rPr>
              <a:t>width="100</a:t>
            </a:r>
            <a:r>
              <a:rPr lang="en-US" sz="2000" dirty="0">
                <a:latin typeface="Courier New"/>
                <a:cs typeface="Courier New"/>
              </a:rPr>
              <a:t>" </a:t>
            </a:r>
            <a:r>
              <a:rPr lang="en-US" sz="2000" dirty="0" smtClean="0">
                <a:latin typeface="Courier New"/>
                <a:cs typeface="Courier New"/>
              </a:rPr>
              <a:t>height="100</a:t>
            </a:r>
            <a:r>
              <a:rPr lang="en-US" sz="2000" dirty="0">
                <a:latin typeface="Courier New"/>
                <a:cs typeface="Courier New"/>
              </a:rPr>
              <a:t>" </a:t>
            </a:r>
            <a:r>
              <a:rPr lang="en-US" sz="2000" dirty="0" smtClean="0">
                <a:latin typeface="Courier New"/>
                <a:cs typeface="Courier New"/>
              </a:rPr>
              <a:t>/&gt;&lt;/</a:t>
            </a:r>
            <a:r>
              <a:rPr lang="en-US" sz="2000" dirty="0">
                <a:latin typeface="Courier New"/>
                <a:cs typeface="Courier New"/>
              </a:rPr>
              <a:t>a&gt;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85149"/>
            <a:ext cx="4514850" cy="2853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875094"/>
            <a:ext cx="1004887" cy="8399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4202668"/>
            <a:ext cx="17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clicking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75509" y="3733800"/>
            <a:ext cx="17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clicking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7000" y="4103132"/>
            <a:ext cx="1143000" cy="284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81100" y="4572000"/>
            <a:ext cx="5715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Unordered lists: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Specify each list item with:</a:t>
            </a:r>
          </a:p>
          <a:p>
            <a:pPr lvl="1"/>
            <a:r>
              <a:rPr lang="en-US" dirty="0" smtClean="0"/>
              <a:t>&lt;li&gt;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0386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&lt;ul&gt;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&lt;/ul&gt;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1801467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6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rdered lists: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/>
              <a:t>o</a:t>
            </a:r>
            <a:r>
              <a:rPr lang="en-US" dirty="0" err="1" smtClean="0"/>
              <a:t>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Specify each list item with:</a:t>
            </a:r>
          </a:p>
          <a:p>
            <a:pPr lvl="1"/>
            <a:r>
              <a:rPr lang="en-US" dirty="0" smtClean="0"/>
              <a:t>&lt;li&gt;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0386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&lt;ol&gt;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&lt;/ol&gt;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179832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rdered lists variations: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2672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&lt;ol type="</a:t>
            </a:r>
            <a:r>
              <a:rPr lang="it-IT" sz="2400" dirty="0" smtClean="0">
                <a:latin typeface="Courier New"/>
                <a:cs typeface="Courier New"/>
              </a:rPr>
              <a:t>a"&gt;</a:t>
            </a:r>
            <a:endParaRPr lang="it-IT" sz="2400" dirty="0">
              <a:latin typeface="Courier New"/>
              <a:cs typeface="Courier New"/>
            </a:endParaRP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&lt;/ol&gt;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1336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&lt;ol type="A"&gt;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&lt;/ol&gt;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1552635" cy="1214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892" y="4495800"/>
            <a:ext cx="1675616" cy="1214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0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rdered lists variations: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2672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&lt;ol type</a:t>
            </a:r>
            <a:r>
              <a:rPr lang="it-IT" sz="2400" dirty="0" smtClean="0">
                <a:latin typeface="Courier New"/>
                <a:cs typeface="Courier New"/>
              </a:rPr>
              <a:t>="i"&gt;</a:t>
            </a:r>
            <a:endParaRPr lang="it-IT" sz="2400" dirty="0">
              <a:latin typeface="Courier New"/>
              <a:cs typeface="Courier New"/>
            </a:endParaRP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&lt;/ol&gt;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133600"/>
            <a:ext cx="36576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>
                <a:latin typeface="Courier New"/>
                <a:cs typeface="Courier New"/>
              </a:rPr>
              <a:t>&lt;ol type</a:t>
            </a:r>
            <a:r>
              <a:rPr lang="it-IT" sz="2400" dirty="0" smtClean="0">
                <a:latin typeface="Courier New"/>
                <a:cs typeface="Courier New"/>
              </a:rPr>
              <a:t>="I"&gt;</a:t>
            </a:r>
            <a:endParaRPr lang="it-IT" sz="2400" dirty="0">
              <a:latin typeface="Courier New"/>
              <a:cs typeface="Courier New"/>
            </a:endParaRPr>
          </a:p>
          <a:p>
            <a:r>
              <a:rPr lang="it-IT" sz="24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&lt;li&gt;Tea&lt;/li&gt;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400" dirty="0">
                <a:latin typeface="Courier New"/>
                <a:cs typeface="Courier New"/>
              </a:rPr>
              <a:t>&lt;/ol&gt;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136" y="2362200"/>
            <a:ext cx="1769464" cy="124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772" y="4510088"/>
            <a:ext cx="1674359" cy="120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definition list has items with descriptions.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438400"/>
            <a:ext cx="3429000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&lt;dl&gt;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dt</a:t>
            </a:r>
            <a:r>
              <a:rPr lang="en-US" sz="2000" dirty="0">
                <a:latin typeface="Courier New"/>
                <a:cs typeface="Courier New"/>
              </a:rPr>
              <a:t>&gt;Coffee&lt;/</a:t>
            </a:r>
            <a:r>
              <a:rPr lang="en-US" sz="2000" dirty="0" err="1">
                <a:latin typeface="Courier New"/>
                <a:cs typeface="Courier New"/>
              </a:rPr>
              <a:t>dt</a:t>
            </a:r>
            <a:r>
              <a:rPr lang="en-US" sz="2000" dirty="0">
                <a:latin typeface="Courier New"/>
                <a:cs typeface="Courier New"/>
              </a:rPr>
              <a:t>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dd</a:t>
            </a:r>
            <a:r>
              <a:rPr lang="en-US" sz="2000" dirty="0">
                <a:latin typeface="Courier New"/>
                <a:cs typeface="Courier New"/>
              </a:rPr>
              <a:t>&gt;- black hot drink&lt;/</a:t>
            </a:r>
            <a:r>
              <a:rPr lang="en-US" sz="2000" dirty="0" err="1">
                <a:latin typeface="Courier New"/>
                <a:cs typeface="Courier New"/>
              </a:rPr>
              <a:t>dd</a:t>
            </a:r>
            <a:r>
              <a:rPr lang="en-US" sz="2000" dirty="0">
                <a:latin typeface="Courier New"/>
                <a:cs typeface="Courier New"/>
              </a:rPr>
              <a:t>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dt</a:t>
            </a:r>
            <a:r>
              <a:rPr lang="en-US" sz="2000" dirty="0">
                <a:latin typeface="Courier New"/>
                <a:cs typeface="Courier New"/>
              </a:rPr>
              <a:t>&gt;Milk&lt;/</a:t>
            </a:r>
            <a:r>
              <a:rPr lang="en-US" sz="2000" dirty="0" err="1">
                <a:latin typeface="Courier New"/>
                <a:cs typeface="Courier New"/>
              </a:rPr>
              <a:t>dt</a:t>
            </a:r>
            <a:r>
              <a:rPr lang="en-US" sz="2000" dirty="0">
                <a:latin typeface="Courier New"/>
                <a:cs typeface="Courier New"/>
              </a:rPr>
              <a:t>&gt;</a:t>
            </a:r>
          </a:p>
          <a:p>
            <a:r>
              <a:rPr lang="en-US" sz="2000" dirty="0">
                <a:latin typeface="Courier New"/>
                <a:cs typeface="Courier New"/>
              </a:rPr>
              <a:t>&lt;</a:t>
            </a:r>
            <a:r>
              <a:rPr lang="en-US" sz="2000" dirty="0" err="1">
                <a:latin typeface="Courier New"/>
                <a:cs typeface="Courier New"/>
              </a:rPr>
              <a:t>dd</a:t>
            </a:r>
            <a:r>
              <a:rPr lang="en-US" sz="2000" dirty="0">
                <a:latin typeface="Courier New"/>
                <a:cs typeface="Courier New"/>
              </a:rPr>
              <a:t>&gt;- white cold drink&lt;/</a:t>
            </a:r>
            <a:r>
              <a:rPr lang="en-US" sz="2000" dirty="0" err="1">
                <a:latin typeface="Courier New"/>
                <a:cs typeface="Courier New"/>
              </a:rPr>
              <a:t>dd</a:t>
            </a:r>
            <a:r>
              <a:rPr lang="en-US" sz="2000" dirty="0">
                <a:latin typeface="Courier New"/>
                <a:cs typeface="Courier New"/>
              </a:rPr>
              <a:t>&gt;</a:t>
            </a:r>
          </a:p>
          <a:p>
            <a:r>
              <a:rPr lang="en-US" sz="2000" dirty="0">
                <a:latin typeface="Courier New"/>
                <a:cs typeface="Courier New"/>
              </a:rPr>
              <a:t>&lt;/dl&gt;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6455"/>
            <a:ext cx="3014662" cy="167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67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can be nested within a list.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438400"/>
            <a:ext cx="3886200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dirty="0">
                <a:latin typeface="Courier New"/>
                <a:cs typeface="Courier New"/>
              </a:rPr>
              <a:t>&lt;ul&gt;</a:t>
            </a:r>
          </a:p>
          <a:p>
            <a:r>
              <a:rPr lang="it-IT" sz="2000" dirty="0">
                <a:latin typeface="Courier New"/>
                <a:cs typeface="Courier New"/>
              </a:rPr>
              <a:t>  &lt;li&gt;Coffee&lt;/li&gt;</a:t>
            </a:r>
          </a:p>
          <a:p>
            <a:r>
              <a:rPr lang="it-IT" sz="2000" dirty="0">
                <a:latin typeface="Courier New"/>
                <a:cs typeface="Courier New"/>
              </a:rPr>
              <a:t>  &lt;li&gt;Tea</a:t>
            </a:r>
          </a:p>
          <a:p>
            <a:r>
              <a:rPr lang="it-IT" sz="2000" dirty="0">
                <a:latin typeface="Courier New"/>
                <a:cs typeface="Courier New"/>
              </a:rPr>
              <a:t>    &lt;ol&gt;</a:t>
            </a:r>
          </a:p>
          <a:p>
            <a:r>
              <a:rPr lang="it-IT" sz="2000" dirty="0">
                <a:latin typeface="Courier New"/>
                <a:cs typeface="Courier New"/>
              </a:rPr>
              <a:t>      &lt;li&gt;Black tea&lt;/li&gt;</a:t>
            </a:r>
          </a:p>
          <a:p>
            <a:r>
              <a:rPr lang="it-IT" sz="2000" dirty="0">
                <a:latin typeface="Courier New"/>
                <a:cs typeface="Courier New"/>
              </a:rPr>
              <a:t>      &lt;li&gt;Green tea&lt;/li&gt;</a:t>
            </a:r>
          </a:p>
          <a:p>
            <a:r>
              <a:rPr lang="it-IT" sz="2000" dirty="0">
                <a:latin typeface="Courier New"/>
                <a:cs typeface="Courier New"/>
              </a:rPr>
              <a:t>    &lt;/ol&gt;</a:t>
            </a:r>
          </a:p>
          <a:p>
            <a:r>
              <a:rPr lang="it-IT" sz="2000" dirty="0">
                <a:latin typeface="Courier New"/>
                <a:cs typeface="Courier New"/>
              </a:rPr>
              <a:t>  &lt;/li&gt;</a:t>
            </a:r>
          </a:p>
          <a:p>
            <a:r>
              <a:rPr lang="it-IT" sz="2000" dirty="0">
                <a:latin typeface="Courier New"/>
                <a:cs typeface="Courier New"/>
              </a:rPr>
              <a:t>  &lt;li&gt;Milk&lt;/li&gt;</a:t>
            </a:r>
          </a:p>
          <a:p>
            <a:r>
              <a:rPr lang="it-IT" sz="2000" dirty="0">
                <a:latin typeface="Courier New"/>
                <a:cs typeface="Courier New"/>
              </a:rPr>
              <a:t>&lt;/ul&gt;</a:t>
            </a:r>
            <a:endParaRPr lang="en-US" sz="2000" dirty="0">
              <a:latin typeface="Courier New"/>
              <a:cs typeface="Courier New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684" y="2819400"/>
            <a:ext cx="2794116" cy="203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4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are spreadsheets with rows and columns: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743200"/>
            <a:ext cx="3583930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pl-PL" dirty="0"/>
              <a:t>&lt;</a:t>
            </a:r>
            <a:r>
              <a:rPr lang="pl-PL" dirty="0" err="1"/>
              <a:t>table</a:t>
            </a:r>
            <a:r>
              <a:rPr lang="pl-PL" dirty="0"/>
              <a:t> </a:t>
            </a:r>
            <a:r>
              <a:rPr lang="pl-PL" dirty="0" err="1"/>
              <a:t>border</a:t>
            </a:r>
            <a:r>
              <a:rPr lang="pl-PL" dirty="0"/>
              <a:t>="1"&gt;</a:t>
            </a:r>
          </a:p>
          <a:p>
            <a:r>
              <a:rPr lang="pl-PL" dirty="0"/>
              <a:t>&lt;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&gt;</a:t>
            </a:r>
            <a:r>
              <a:rPr lang="pl-PL" dirty="0" err="1"/>
              <a:t>row</a:t>
            </a:r>
            <a:r>
              <a:rPr lang="pl-PL" dirty="0"/>
              <a:t> 1, </a:t>
            </a:r>
            <a:r>
              <a:rPr lang="pl-PL" dirty="0" err="1"/>
              <a:t>cell</a:t>
            </a:r>
            <a:r>
              <a:rPr lang="pl-PL" dirty="0"/>
              <a:t> 1&lt;/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&gt;</a:t>
            </a:r>
            <a:r>
              <a:rPr lang="pl-PL" dirty="0" err="1"/>
              <a:t>row</a:t>
            </a:r>
            <a:r>
              <a:rPr lang="pl-PL" dirty="0"/>
              <a:t> 1, </a:t>
            </a:r>
            <a:r>
              <a:rPr lang="pl-PL" dirty="0" err="1"/>
              <a:t>cell</a:t>
            </a:r>
            <a:r>
              <a:rPr lang="pl-PL" dirty="0"/>
              <a:t> 2&lt;/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r>
              <a:rPr lang="pl-PL" dirty="0"/>
              <a:t>&lt;/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&gt;</a:t>
            </a:r>
            <a:r>
              <a:rPr lang="pl-PL" dirty="0" err="1"/>
              <a:t>row</a:t>
            </a:r>
            <a:r>
              <a:rPr lang="pl-PL" dirty="0"/>
              <a:t> 2, </a:t>
            </a:r>
            <a:r>
              <a:rPr lang="pl-PL" dirty="0" err="1"/>
              <a:t>cell</a:t>
            </a:r>
            <a:r>
              <a:rPr lang="pl-PL" dirty="0"/>
              <a:t> 1&lt;/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&gt;</a:t>
            </a:r>
            <a:r>
              <a:rPr lang="pl-PL" dirty="0" err="1"/>
              <a:t>row</a:t>
            </a:r>
            <a:r>
              <a:rPr lang="pl-PL" dirty="0"/>
              <a:t> 2, </a:t>
            </a:r>
            <a:r>
              <a:rPr lang="pl-PL" dirty="0" err="1"/>
              <a:t>cell</a:t>
            </a:r>
            <a:r>
              <a:rPr lang="pl-PL" dirty="0"/>
              <a:t> 2&lt;/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r>
              <a:rPr lang="pl-PL" dirty="0"/>
              <a:t>&lt;/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r>
              <a:rPr lang="pl-PL" dirty="0"/>
              <a:t>&lt;/</a:t>
            </a:r>
            <a:r>
              <a:rPr lang="pl-PL" dirty="0" err="1"/>
              <a:t>table</a:t>
            </a:r>
            <a:r>
              <a:rPr lang="pl-PL" dirty="0"/>
              <a:t>&gt;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26340"/>
            <a:ext cx="3195934" cy="125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4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 server generates the web page as HTML and send sit to the browser for display.</a:t>
            </a:r>
          </a:p>
          <a:p>
            <a:r>
              <a:rPr lang="en-US" dirty="0" smtClean="0"/>
              <a:t>You can inspect any web page’s HTML: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3811788"/>
            <a:ext cx="2914650" cy="1781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612" y="3426026"/>
            <a:ext cx="30003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spacing &amp; padding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481078"/>
            <a:ext cx="3657600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pl-PL" dirty="0"/>
              <a:t>&lt;table </a:t>
            </a:r>
            <a:r>
              <a:rPr lang="pl-PL" b="1" dirty="0"/>
              <a:t>cellspacing="15"</a:t>
            </a:r>
            <a:r>
              <a:rPr lang="pl-PL" dirty="0"/>
              <a:t> border="1"&gt;</a:t>
            </a:r>
          </a:p>
          <a:p>
            <a:r>
              <a:rPr lang="pl-PL" dirty="0"/>
              <a:t>&lt;tr&gt;</a:t>
            </a:r>
          </a:p>
          <a:p>
            <a:r>
              <a:rPr lang="pl-PL" dirty="0"/>
              <a:t>&lt;td&gt;row 1, cell 1&lt;/td&gt;</a:t>
            </a:r>
          </a:p>
          <a:p>
            <a:r>
              <a:rPr lang="pl-PL" dirty="0"/>
              <a:t>&lt;td&gt;row 1, cell 2&lt;/td&gt;</a:t>
            </a:r>
          </a:p>
          <a:p>
            <a:r>
              <a:rPr lang="pl-PL" dirty="0"/>
              <a:t>&lt;/tr&gt;</a:t>
            </a:r>
          </a:p>
          <a:p>
            <a:r>
              <a:rPr lang="pl-PL" dirty="0"/>
              <a:t>&lt;tr&gt;</a:t>
            </a:r>
          </a:p>
          <a:p>
            <a:r>
              <a:rPr lang="pl-PL" dirty="0"/>
              <a:t>&lt;td&gt;row 2, cell 1&lt;/td&gt;</a:t>
            </a:r>
          </a:p>
          <a:p>
            <a:r>
              <a:rPr lang="pl-PL" dirty="0"/>
              <a:t>&lt;td&gt;row 2, cell 2&lt;/td&gt;</a:t>
            </a:r>
          </a:p>
          <a:p>
            <a:r>
              <a:rPr lang="pl-PL" dirty="0"/>
              <a:t>&lt;/tr&gt;</a:t>
            </a:r>
          </a:p>
          <a:p>
            <a:r>
              <a:rPr lang="pl-PL" dirty="0"/>
              <a:t>&lt;/table&gt;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4400" y="3309878"/>
            <a:ext cx="3810000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pl-PL" dirty="0"/>
              <a:t>&lt;table </a:t>
            </a:r>
            <a:r>
              <a:rPr lang="pl-PL" b="1" dirty="0" smtClean="0"/>
              <a:t>cell</a:t>
            </a:r>
            <a:r>
              <a:rPr lang="en-US" b="1" dirty="0" err="1" smtClean="0"/>
              <a:t>padd</a:t>
            </a:r>
            <a:r>
              <a:rPr lang="pl-PL" b="1" dirty="0" smtClean="0"/>
              <a:t>ing</a:t>
            </a:r>
            <a:r>
              <a:rPr lang="pl-PL" b="1" dirty="0"/>
              <a:t>="15" </a:t>
            </a:r>
            <a:r>
              <a:rPr lang="pl-PL" dirty="0"/>
              <a:t>border="1"&gt;</a:t>
            </a:r>
          </a:p>
          <a:p>
            <a:r>
              <a:rPr lang="pl-PL" dirty="0"/>
              <a:t>&lt;tr&gt;</a:t>
            </a:r>
          </a:p>
          <a:p>
            <a:r>
              <a:rPr lang="pl-PL" dirty="0"/>
              <a:t>&lt;td&gt;row 1, cell 1&lt;/td&gt;</a:t>
            </a:r>
          </a:p>
          <a:p>
            <a:r>
              <a:rPr lang="pl-PL" dirty="0"/>
              <a:t>&lt;td&gt;row 1, cell 2&lt;/td&gt;</a:t>
            </a:r>
          </a:p>
          <a:p>
            <a:r>
              <a:rPr lang="pl-PL" dirty="0"/>
              <a:t>&lt;/tr&gt;</a:t>
            </a:r>
          </a:p>
          <a:p>
            <a:r>
              <a:rPr lang="pl-PL" dirty="0"/>
              <a:t>&lt;tr&gt;</a:t>
            </a:r>
          </a:p>
          <a:p>
            <a:r>
              <a:rPr lang="pl-PL" dirty="0"/>
              <a:t>&lt;td&gt;row 2, cell 1&lt;/td&gt;</a:t>
            </a:r>
          </a:p>
          <a:p>
            <a:r>
              <a:rPr lang="pl-PL" dirty="0"/>
              <a:t>&lt;td&gt;row 2, cell 2&lt;/td&gt;</a:t>
            </a:r>
          </a:p>
          <a:p>
            <a:r>
              <a:rPr lang="pl-PL" dirty="0"/>
              <a:t>&lt;/tr&gt;</a:t>
            </a:r>
          </a:p>
          <a:p>
            <a:r>
              <a:rPr lang="pl-PL" dirty="0"/>
              <a:t>&lt;/table&gt;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677" y="1524000"/>
            <a:ext cx="294972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76" y="4648200"/>
            <a:ext cx="2975528" cy="160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4419600" y="2209800"/>
            <a:ext cx="403077" cy="381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267200" y="5181600"/>
            <a:ext cx="407096" cy="381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Headers &amp; Border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3124200" cy="3970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&lt;table border="1"&gt;</a:t>
            </a:r>
          </a:p>
          <a:p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  <a:r>
              <a:rPr lang="en-US" dirty="0"/>
              <a:t>Header 1</a:t>
            </a:r>
            <a:r>
              <a:rPr lang="en-US" b="1" dirty="0"/>
              <a:t>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r>
              <a:rPr lang="en-US" b="1" dirty="0"/>
              <a:t>&lt;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  <a:r>
              <a:rPr lang="en-US" dirty="0"/>
              <a:t>Header 2</a:t>
            </a:r>
            <a:r>
              <a:rPr lang="en-US" b="1" dirty="0"/>
              <a:t>&lt;/</a:t>
            </a:r>
            <a:r>
              <a:rPr lang="en-US" b="1" dirty="0" err="1"/>
              <a:t>th</a:t>
            </a:r>
            <a:r>
              <a:rPr lang="en-US" b="1" dirty="0"/>
              <a:t>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&lt;td&gt;row 1, cell 1&lt;/td&gt;</a:t>
            </a:r>
          </a:p>
          <a:p>
            <a:r>
              <a:rPr lang="en-US" dirty="0"/>
              <a:t>&lt;td&gt;row 1, cell 2&lt;/td&gt;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&lt;td&gt;row 2, cell 1&lt;/td&gt;</a:t>
            </a:r>
          </a:p>
          <a:p>
            <a:r>
              <a:rPr lang="en-US" dirty="0"/>
              <a:t>&lt;td&gt;row 2, cell 2&lt;/td&gt;</a:t>
            </a:r>
          </a:p>
          <a:p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&lt;/table&gt;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28463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Row Spans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828800"/>
            <a:ext cx="3962400" cy="3693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&lt;table border="1"&gt;</a:t>
            </a:r>
          </a:p>
          <a:p>
            <a:r>
              <a:rPr lang="en-US" dirty="0"/>
              <a:t>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</a:t>
            </a:r>
            <a:r>
              <a:rPr lang="en-US" dirty="0" err="1"/>
              <a:t>th</a:t>
            </a:r>
            <a:r>
              <a:rPr lang="en-US" dirty="0"/>
              <a:t>&gt;First Name:&lt;/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&lt;td&gt;Bill Gates&lt;/td&gt;</a:t>
            </a:r>
          </a:p>
          <a:p>
            <a:r>
              <a:rPr lang="en-US" dirty="0"/>
              <a:t>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b="1" dirty="0" err="1"/>
              <a:t>rowspan</a:t>
            </a:r>
            <a:r>
              <a:rPr lang="en-US" b="1" dirty="0"/>
              <a:t>="2"</a:t>
            </a:r>
            <a:r>
              <a:rPr lang="en-US" dirty="0"/>
              <a:t>&gt;Telephone:&lt;/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&lt;td&gt;555 77 854&lt;/td&gt;</a:t>
            </a:r>
          </a:p>
          <a:p>
            <a:r>
              <a:rPr lang="en-US" dirty="0"/>
              <a:t>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&lt;td&gt;555 77 855&lt;/td&gt;</a:t>
            </a:r>
          </a:p>
          <a:p>
            <a:r>
              <a:rPr lang="en-US" dirty="0"/>
              <a:t>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&lt;/table&gt;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628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7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Column Spans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9090" y="1752600"/>
            <a:ext cx="3532910" cy="31393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&lt;table border="1"&gt;</a:t>
            </a:r>
          </a:p>
          <a:p>
            <a:r>
              <a:rPr lang="en-US" dirty="0"/>
              <a:t>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</a:t>
            </a:r>
            <a:r>
              <a:rPr lang="en-US" dirty="0" err="1"/>
              <a:t>th</a:t>
            </a:r>
            <a:r>
              <a:rPr lang="en-US" dirty="0"/>
              <a:t>&gt;Name&lt;/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&lt;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b="1" dirty="0" err="1"/>
              <a:t>colspan</a:t>
            </a:r>
            <a:r>
              <a:rPr lang="en-US" b="1" dirty="0"/>
              <a:t>="2"</a:t>
            </a:r>
            <a:r>
              <a:rPr lang="en-US" dirty="0"/>
              <a:t>&gt;Telephone&lt;/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&lt;td&gt;Bill Gates&lt;/td&gt;</a:t>
            </a:r>
          </a:p>
          <a:p>
            <a:r>
              <a:rPr lang="en-US" dirty="0"/>
              <a:t>    &lt;td&gt;555 77 854&lt;/td&gt;</a:t>
            </a:r>
          </a:p>
          <a:p>
            <a:r>
              <a:rPr lang="en-US" dirty="0"/>
              <a:t>    &lt;td&gt;555 77 855&lt;/td&gt;</a:t>
            </a:r>
          </a:p>
          <a:p>
            <a:r>
              <a:rPr lang="en-US" dirty="0"/>
              <a:t>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&lt;/table&gt;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72540"/>
            <a:ext cx="3849461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7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Columnar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Arranging Items in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 has a different way of arranging items in columns instead of a table.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4344" y="2819400"/>
            <a:ext cx="5881255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style="float: left; width: 50%;"&gt;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&lt;li&gt;Left Item 1&lt;/li&gt;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&lt;li&gt;Left Item 2&lt;/li&gt;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style="float: right; width: 50%;"&gt;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&lt;li&gt;Right Item 1&lt;/li&gt;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&lt;li&gt;Right Item 2&lt;/li&gt;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599" y="3663156"/>
            <a:ext cx="23145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with </a:t>
            </a:r>
            <a:r>
              <a:rPr lang="en-US" i="1" dirty="0" smtClean="0"/>
              <a:t>&lt;iframe&gt;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Used to embed a web page within a web page</a:t>
            </a:r>
          </a:p>
          <a:p>
            <a:r>
              <a:rPr lang="en-US" dirty="0"/>
              <a:t>Use the </a:t>
            </a:r>
            <a:r>
              <a:rPr lang="en-US" b="1" dirty="0"/>
              <a:t>height</a:t>
            </a:r>
            <a:r>
              <a:rPr lang="en-US" dirty="0"/>
              <a:t> and </a:t>
            </a:r>
            <a:r>
              <a:rPr lang="en-US" b="1" dirty="0"/>
              <a:t>width</a:t>
            </a:r>
            <a:r>
              <a:rPr lang="en-US" dirty="0"/>
              <a:t> attributes to specify the </a:t>
            </a:r>
            <a:r>
              <a:rPr lang="en-US" dirty="0" smtClean="0"/>
              <a:t>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083004"/>
            <a:ext cx="4648200" cy="110799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200" dirty="0"/>
              <a:t>Following is an embedded </a:t>
            </a:r>
            <a:r>
              <a:rPr lang="en-US" sz="2200" dirty="0" err="1"/>
              <a:t>iframe</a:t>
            </a:r>
            <a:r>
              <a:rPr lang="en-US" sz="2200" dirty="0"/>
              <a:t> &lt;</a:t>
            </a:r>
            <a:r>
              <a:rPr lang="en-US" sz="2200" dirty="0" err="1"/>
              <a:t>br</a:t>
            </a:r>
            <a:r>
              <a:rPr lang="en-US" sz="2200" dirty="0"/>
              <a:t>&gt;</a:t>
            </a:r>
          </a:p>
          <a:p>
            <a:r>
              <a:rPr lang="en-US" sz="2200" dirty="0"/>
              <a:t>&lt;</a:t>
            </a:r>
            <a:r>
              <a:rPr lang="en-US" sz="2200" dirty="0" err="1"/>
              <a:t>iframe</a:t>
            </a:r>
            <a:r>
              <a:rPr lang="en-US" sz="2200" dirty="0"/>
              <a:t> </a:t>
            </a:r>
            <a:r>
              <a:rPr lang="en-US" sz="2200" dirty="0" err="1"/>
              <a:t>src</a:t>
            </a:r>
            <a:r>
              <a:rPr lang="en-US" sz="2200" dirty="0"/>
              <a:t>="demo_iframe.htm" width="200" height="200"&gt;&lt;/</a:t>
            </a:r>
            <a:r>
              <a:rPr lang="en-US" sz="2200" dirty="0" err="1"/>
              <a:t>iframe</a:t>
            </a:r>
            <a:r>
              <a:rPr lang="en-US" sz="2200" dirty="0"/>
              <a:t>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2468881"/>
            <a:ext cx="2686049" cy="28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5105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Used to embed social networking tags, blogs, maps, etc. from other </a:t>
            </a:r>
            <a:r>
              <a:rPr lang="en-US" sz="3200" dirty="0" smtClean="0"/>
              <a:t>sites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40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Frame</a:t>
            </a:r>
            <a:r>
              <a:rPr lang="en-US" dirty="0" smtClean="0"/>
              <a:t> as </a:t>
            </a:r>
            <a:r>
              <a:rPr lang="en-US" dirty="0"/>
              <a:t>a Target for a </a:t>
            </a:r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4234" y="1740694"/>
            <a:ext cx="4071566" cy="378565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&lt;</a:t>
            </a:r>
            <a:r>
              <a:rPr lang="en-US" sz="2000" dirty="0" err="1"/>
              <a:t>iframe</a:t>
            </a:r>
            <a:r>
              <a:rPr lang="en-US" sz="2000" dirty="0"/>
              <a:t> width="100%" height="300px" </a:t>
            </a:r>
            <a:r>
              <a:rPr lang="en-US" sz="2000" dirty="0" err="1"/>
              <a:t>src</a:t>
            </a:r>
            <a:r>
              <a:rPr lang="en-US" sz="2000" dirty="0"/>
              <a:t>="demo_iframe.htm" name="</a:t>
            </a:r>
            <a:r>
              <a:rPr lang="en-US" sz="2000" dirty="0" err="1"/>
              <a:t>iframe_a</a:t>
            </a:r>
            <a:r>
              <a:rPr lang="en-US" sz="2000" dirty="0"/>
              <a:t>"&gt;&lt;/</a:t>
            </a:r>
            <a:r>
              <a:rPr lang="en-US" sz="2000" dirty="0" err="1"/>
              <a:t>iframe</a:t>
            </a:r>
            <a:r>
              <a:rPr lang="en-US" sz="2000" dirty="0"/>
              <a:t>&gt;</a:t>
            </a:r>
          </a:p>
          <a:p>
            <a:r>
              <a:rPr lang="en-US" sz="2000" dirty="0"/>
              <a:t>&lt;p&gt;&lt;a </a:t>
            </a:r>
            <a:r>
              <a:rPr lang="en-US" sz="2000" dirty="0" err="1"/>
              <a:t>href</a:t>
            </a:r>
            <a:r>
              <a:rPr lang="en-US" sz="2000" dirty="0"/>
              <a:t>="http://www.w3schools.com" target="</a:t>
            </a:r>
            <a:r>
              <a:rPr lang="en-US" sz="2000" dirty="0" err="1"/>
              <a:t>iframe_a</a:t>
            </a:r>
            <a:r>
              <a:rPr lang="en-US" sz="2000" dirty="0"/>
              <a:t>"&gt;W3Schools.com&lt;/a&gt;&lt;/p&gt;</a:t>
            </a:r>
          </a:p>
          <a:p>
            <a:endParaRPr lang="en-US" sz="2000" dirty="0"/>
          </a:p>
          <a:p>
            <a:r>
              <a:rPr lang="en-US" sz="2000" dirty="0"/>
              <a:t>&lt;p&gt;When the target of a link matches the name of an </a:t>
            </a:r>
            <a:r>
              <a:rPr lang="en-US" sz="2000" dirty="0" err="1"/>
              <a:t>iframe</a:t>
            </a:r>
            <a:r>
              <a:rPr lang="en-US" sz="2000" dirty="0"/>
              <a:t>, </a:t>
            </a:r>
            <a:r>
              <a:rPr lang="en-US" sz="2000" dirty="0" smtClean="0"/>
              <a:t>&lt;</a:t>
            </a:r>
            <a:r>
              <a:rPr lang="en-US" sz="2000" dirty="0" err="1" smtClean="0"/>
              <a:t>br</a:t>
            </a:r>
            <a:r>
              <a:rPr lang="en-US" sz="2000" dirty="0" smtClean="0"/>
              <a:t>&gt; the </a:t>
            </a:r>
            <a:r>
              <a:rPr lang="en-US" sz="2000" dirty="0"/>
              <a:t>link will open in the </a:t>
            </a:r>
            <a:r>
              <a:rPr lang="en-US" sz="2000" dirty="0" err="1"/>
              <a:t>iframe</a:t>
            </a:r>
            <a:r>
              <a:rPr lang="en-US" sz="2000" dirty="0"/>
              <a:t>.&lt;/p&gt;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40694"/>
            <a:ext cx="3543300" cy="401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1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 </a:t>
            </a:r>
            <a:r>
              <a:rPr lang="en-US" dirty="0" err="1" smtClean="0"/>
              <a:t>Youtube</a:t>
            </a:r>
            <a:r>
              <a:rPr lang="en-US" dirty="0" smtClean="0"/>
              <a:t> Video in </a:t>
            </a:r>
            <a:r>
              <a:rPr lang="en-US" dirty="0" err="1"/>
              <a:t>i</a:t>
            </a:r>
            <a:r>
              <a:rPr lang="en-US" dirty="0" err="1" smtClean="0"/>
              <a:t>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4234" y="1740694"/>
            <a:ext cx="3919166" cy="34778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&lt;body&gt;</a:t>
            </a:r>
          </a:p>
          <a:p>
            <a:endParaRPr lang="en-US" sz="2000" dirty="0"/>
          </a:p>
          <a:p>
            <a:r>
              <a:rPr lang="en-US" sz="2000" dirty="0"/>
              <a:t>&lt;p&gt; Video embedded in an </a:t>
            </a:r>
            <a:r>
              <a:rPr lang="en-US" sz="2000" dirty="0" err="1"/>
              <a:t>iframe</a:t>
            </a:r>
            <a:r>
              <a:rPr lang="en-US" sz="2000" dirty="0"/>
              <a:t>: &lt;/p&gt;</a:t>
            </a:r>
          </a:p>
          <a:p>
            <a:endParaRPr lang="en-US" sz="2000" dirty="0"/>
          </a:p>
          <a:p>
            <a:r>
              <a:rPr lang="en-US" sz="2000" dirty="0"/>
              <a:t>&lt;</a:t>
            </a:r>
            <a:r>
              <a:rPr lang="en-US" sz="2000" dirty="0" err="1"/>
              <a:t>iframe</a:t>
            </a:r>
            <a:r>
              <a:rPr lang="en-US" sz="2000" dirty="0"/>
              <a:t> width="420" height="345"</a:t>
            </a:r>
          </a:p>
          <a:p>
            <a:r>
              <a:rPr lang="en-US" sz="2000" dirty="0" err="1"/>
              <a:t>src</a:t>
            </a:r>
            <a:r>
              <a:rPr lang="en-US" sz="2000" dirty="0"/>
              <a:t>="http://www.youtube.com/embed/XGSy3_Czz8k"&gt;</a:t>
            </a:r>
          </a:p>
          <a:p>
            <a:r>
              <a:rPr lang="en-US" sz="2000" dirty="0"/>
              <a:t>&lt;/</a:t>
            </a:r>
            <a:r>
              <a:rPr lang="en-US" sz="2000" dirty="0" err="1"/>
              <a:t>iframe</a:t>
            </a:r>
            <a:r>
              <a:rPr lang="en-US" sz="2000" dirty="0"/>
              <a:t>&gt;</a:t>
            </a:r>
          </a:p>
          <a:p>
            <a:endParaRPr lang="en-US" sz="2000" dirty="0"/>
          </a:p>
          <a:p>
            <a:r>
              <a:rPr lang="en-US" sz="2000" dirty="0"/>
              <a:t>&lt;/body&gt;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91" y="1554113"/>
            <a:ext cx="4362450" cy="400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3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Markup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HTML markup tags are usually called HTML </a:t>
            </a:r>
            <a:r>
              <a:rPr lang="en-US" dirty="0" smtClean="0"/>
              <a:t>tags</a:t>
            </a:r>
          </a:p>
          <a:p>
            <a:r>
              <a:rPr lang="en-US" dirty="0" smtClean="0"/>
              <a:t>HTML </a:t>
            </a:r>
            <a:r>
              <a:rPr lang="en-US" dirty="0"/>
              <a:t>tags are keywords (tag names) surrounded by angle brackets like &lt;html&gt;</a:t>
            </a:r>
          </a:p>
          <a:p>
            <a:r>
              <a:rPr lang="en-US" dirty="0"/>
              <a:t>HTML tags normally come in pairs like &lt;b&gt; and &lt;/b&gt;</a:t>
            </a:r>
          </a:p>
          <a:p>
            <a:r>
              <a:rPr lang="en-US" dirty="0"/>
              <a:t>The first tag in a pair is the start tag, the second tag is the end tag</a:t>
            </a:r>
          </a:p>
          <a:p>
            <a:r>
              <a:rPr lang="en-US" dirty="0"/>
              <a:t>The end tag is written like the start tag, with a forward slash before the tag name</a:t>
            </a:r>
          </a:p>
          <a:p>
            <a:r>
              <a:rPr lang="en-US" dirty="0"/>
              <a:t>Start and end tags are also called opening tags and closing tags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 using &lt;embed&gt; tag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740694"/>
            <a:ext cx="4300166" cy="34778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&lt;body&gt;</a:t>
            </a:r>
          </a:p>
          <a:p>
            <a:endParaRPr lang="en-US" sz="2000" dirty="0"/>
          </a:p>
          <a:p>
            <a:r>
              <a:rPr lang="en-US" sz="2000" dirty="0"/>
              <a:t>&lt;p&gt; Video embedded </a:t>
            </a:r>
            <a:r>
              <a:rPr lang="en-US" sz="2000" dirty="0" smtClean="0"/>
              <a:t>using embed tag: </a:t>
            </a:r>
            <a:r>
              <a:rPr lang="en-US" sz="2000" dirty="0"/>
              <a:t>&lt;/p&gt;</a:t>
            </a:r>
          </a:p>
          <a:p>
            <a:endParaRPr lang="en-US" sz="2000" dirty="0"/>
          </a:p>
          <a:p>
            <a:r>
              <a:rPr lang="en-US" sz="2000" dirty="0" smtClean="0"/>
              <a:t>&lt;embed width</a:t>
            </a:r>
            <a:r>
              <a:rPr lang="en-US" sz="2000" dirty="0"/>
              <a:t>="420" height="345"</a:t>
            </a:r>
          </a:p>
          <a:p>
            <a:r>
              <a:rPr lang="en-US" sz="2000" dirty="0" err="1"/>
              <a:t>src</a:t>
            </a:r>
            <a:r>
              <a:rPr lang="en-US" sz="2000" dirty="0"/>
              <a:t>="http://www.youtube.com/embed/XGSy3_Czz8k"&gt;</a:t>
            </a:r>
          </a:p>
          <a:p>
            <a:r>
              <a:rPr lang="en-US" sz="2000" dirty="0" smtClean="0"/>
              <a:t>&lt;/embed&gt;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&lt;/body&gt;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50" y="1693134"/>
            <a:ext cx="4052850" cy="356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37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&lt;iframe&gt; vs &lt;embed&gt;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b="1" dirty="0" smtClean="0"/>
              <a:t>iframe</a:t>
            </a:r>
            <a:r>
              <a:rPr lang="en-US" dirty="0" smtClean="0"/>
              <a:t> </a:t>
            </a:r>
            <a:r>
              <a:rPr lang="en-US" dirty="0"/>
              <a:t>- Importing another webpage in the main page</a:t>
            </a:r>
          </a:p>
          <a:p>
            <a:pPr marL="457200" indent="-457200"/>
            <a:endParaRPr lang="en-US" sz="900" dirty="0"/>
          </a:p>
          <a:p>
            <a:pPr marL="457200" indent="-457200"/>
            <a:r>
              <a:rPr lang="en-US" dirty="0"/>
              <a:t>Primarily used to include resources from other domains but can be used to include content from the same domain as well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b="1" dirty="0" smtClean="0"/>
              <a:t>embed</a:t>
            </a:r>
            <a:r>
              <a:rPr lang="en-US" dirty="0" smtClean="0"/>
              <a:t> </a:t>
            </a:r>
            <a:r>
              <a:rPr lang="en-US" dirty="0"/>
              <a:t>- Importing (or) using another format file like media files, documents in a web page</a:t>
            </a:r>
          </a:p>
          <a:p>
            <a:pPr marL="457200" indent="-457200"/>
            <a:endParaRPr lang="en-US" sz="900" dirty="0"/>
          </a:p>
          <a:p>
            <a:pPr marL="457200" indent="-457200"/>
            <a:r>
              <a:rPr lang="en-US" dirty="0"/>
              <a:t>Used to embed content for browser plugins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via Markdown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82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text-to-HTML conversion tool for web </a:t>
            </a:r>
            <a:r>
              <a:rPr lang="en-US" sz="3200" dirty="0" smtClean="0"/>
              <a:t>writers</a:t>
            </a:r>
            <a:endParaRPr lang="en-US" sz="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Allows </a:t>
            </a:r>
            <a:r>
              <a:rPr lang="en-US" sz="3200" dirty="0"/>
              <a:t>you to write using an easy-to-read, easy-to-write plain text format, then convert it to structurally valid XHTML (or HTML</a:t>
            </a:r>
            <a:r>
              <a:rPr lang="en-US" sz="3200" dirty="0" smtClean="0"/>
              <a:t>)</a:t>
            </a:r>
            <a:endParaRPr lang="en-US" sz="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software </a:t>
            </a:r>
            <a:r>
              <a:rPr lang="en-US" sz="3200" dirty="0" smtClean="0"/>
              <a:t>tool </a:t>
            </a:r>
            <a:r>
              <a:rPr lang="en-US" sz="3200" dirty="0"/>
              <a:t>that converts the plain text formatting to </a:t>
            </a:r>
            <a:r>
              <a:rPr lang="en-US" sz="3200" dirty="0" smtClean="0"/>
              <a:t>HTML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37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web is written in HTML, so think of it like quick-start web development tool for content </a:t>
            </a:r>
            <a:r>
              <a:rPr lang="en-US" sz="3200" dirty="0" smtClean="0"/>
              <a:t>editors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Online tool: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daringfireball.net/projects/markdown/dingus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You can </a:t>
            </a:r>
            <a:r>
              <a:rPr lang="en-US" sz="3200" dirty="0" smtClean="0"/>
              <a:t>also download </a:t>
            </a:r>
            <a:r>
              <a:rPr lang="en-US" sz="3200" dirty="0"/>
              <a:t>markdown and use it with various tools such as </a:t>
            </a:r>
            <a:r>
              <a:rPr lang="en-US" sz="3200" i="1" dirty="0"/>
              <a:t>Movable Type</a:t>
            </a:r>
            <a:r>
              <a:rPr lang="en-US" sz="3200" dirty="0"/>
              <a:t>, </a:t>
            </a:r>
            <a:r>
              <a:rPr lang="en-US" sz="3200" i="1" dirty="0" err="1"/>
              <a:t>Blosxom</a:t>
            </a:r>
            <a:r>
              <a:rPr lang="en-US" sz="3200" dirty="0"/>
              <a:t> and </a:t>
            </a:r>
            <a:r>
              <a:rPr lang="en-US" sz="3200" i="1" dirty="0"/>
              <a:t>BBEdit</a:t>
            </a:r>
          </a:p>
        </p:txBody>
      </p:sp>
    </p:spTree>
    <p:extLst>
      <p:ext uri="{BB962C8B-B14F-4D97-AF65-F5344CB8AC3E}">
        <p14:creationId xmlns:p14="http://schemas.microsoft.com/office/powerpoint/2010/main" val="33518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199" y="1905000"/>
            <a:ext cx="2530781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/>
              <a:t># Header 1 #</a:t>
            </a:r>
          </a:p>
          <a:p>
            <a:endParaRPr lang="en-US" dirty="0"/>
          </a:p>
          <a:p>
            <a:r>
              <a:rPr lang="en-US" dirty="0"/>
              <a:t>## Header 2 ##</a:t>
            </a:r>
          </a:p>
          <a:p>
            <a:endParaRPr lang="en-US" dirty="0"/>
          </a:p>
          <a:p>
            <a:r>
              <a:rPr lang="en-US" dirty="0"/>
              <a:t>###### Header 6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1" y="4648200"/>
            <a:ext cx="2530780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dirty="0"/>
              <a:t>&lt;h1&gt;Header 1&lt;/h1&gt;</a:t>
            </a:r>
          </a:p>
          <a:p>
            <a:endParaRPr lang="pt-BR" dirty="0"/>
          </a:p>
          <a:p>
            <a:r>
              <a:rPr lang="pt-BR" dirty="0"/>
              <a:t>&lt;h2&gt;Header 2&lt;/h2&gt;</a:t>
            </a:r>
          </a:p>
          <a:p>
            <a:endParaRPr lang="pt-BR" dirty="0"/>
          </a:p>
          <a:p>
            <a:r>
              <a:rPr lang="pt-BR" dirty="0"/>
              <a:t>&lt;h6&gt;Header 6&lt;/h6&gt;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492679" y="3581400"/>
            <a:ext cx="745820" cy="76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1600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Markdown Syntax: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43434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HTML Syntax: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2667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66" y="3048000"/>
            <a:ext cx="2235534" cy="1669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 Examples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2999" y="1676400"/>
            <a:ext cx="2133601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dirty="0"/>
              <a:t>*   Abacus</a:t>
            </a:r>
          </a:p>
          <a:p>
            <a:r>
              <a:rPr lang="en-US" dirty="0"/>
              <a:t>    * answer</a:t>
            </a:r>
          </a:p>
          <a:p>
            <a:r>
              <a:rPr lang="en-US" dirty="0"/>
              <a:t>*   Bubbles</a:t>
            </a:r>
          </a:p>
          <a:p>
            <a:r>
              <a:rPr lang="en-US" dirty="0"/>
              <a:t>    1.  bunk</a:t>
            </a:r>
          </a:p>
          <a:p>
            <a:r>
              <a:rPr lang="en-US" dirty="0"/>
              <a:t>    2.  </a:t>
            </a:r>
            <a:r>
              <a:rPr lang="en-US" dirty="0" err="1"/>
              <a:t>bupkis</a:t>
            </a:r>
            <a:endParaRPr lang="en-US" dirty="0"/>
          </a:p>
          <a:p>
            <a:r>
              <a:rPr lang="en-US" dirty="0"/>
              <a:t>        * BELITTLER</a:t>
            </a:r>
          </a:p>
          <a:p>
            <a:r>
              <a:rPr lang="en-US" dirty="0"/>
              <a:t>    3. </a:t>
            </a:r>
            <a:r>
              <a:rPr lang="en-US" dirty="0" err="1"/>
              <a:t>burper</a:t>
            </a:r>
            <a:endParaRPr lang="en-US" dirty="0"/>
          </a:p>
          <a:p>
            <a:r>
              <a:rPr lang="en-US" dirty="0"/>
              <a:t>*   Cunning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6800" y="1600200"/>
            <a:ext cx="3505200" cy="286232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it-IT" dirty="0"/>
              <a:t>&lt;ul&gt;</a:t>
            </a:r>
          </a:p>
          <a:p>
            <a:r>
              <a:rPr lang="it-IT" dirty="0"/>
              <a:t>&lt;li&gt;Abacus</a:t>
            </a:r>
          </a:p>
          <a:p>
            <a:r>
              <a:rPr lang="it-IT" dirty="0"/>
              <a:t>&lt;ul&gt;&lt;li&gt;answer&lt;/li&gt;&lt;/ul&gt;&lt;/li&gt;</a:t>
            </a:r>
          </a:p>
          <a:p>
            <a:r>
              <a:rPr lang="it-IT" dirty="0"/>
              <a:t>&lt;li&gt;Bubbles</a:t>
            </a:r>
          </a:p>
          <a:p>
            <a:r>
              <a:rPr lang="it-IT" dirty="0"/>
              <a:t>&lt;ol&gt;&lt;li&gt;bunk&lt;/li&gt;</a:t>
            </a:r>
          </a:p>
          <a:p>
            <a:r>
              <a:rPr lang="it-IT" dirty="0"/>
              <a:t>&lt;li&gt;bupkis</a:t>
            </a:r>
          </a:p>
          <a:p>
            <a:r>
              <a:rPr lang="it-IT" dirty="0"/>
              <a:t>&lt;ul&gt;&lt;li&gt;BELITTLER&lt;/li&gt;&lt;/ul&gt;&lt;/li&gt;</a:t>
            </a:r>
          </a:p>
          <a:p>
            <a:r>
              <a:rPr lang="it-IT" dirty="0"/>
              <a:t>&lt;li&gt;burper&lt;/li&gt;&lt;/ol&gt;&lt;/li&gt;</a:t>
            </a:r>
          </a:p>
          <a:p>
            <a:r>
              <a:rPr lang="it-IT" dirty="0"/>
              <a:t>&lt;li&gt;Cunning&lt;/li&gt;</a:t>
            </a:r>
          </a:p>
          <a:p>
            <a:r>
              <a:rPr lang="it-IT" dirty="0"/>
              <a:t>&lt;/ul&gt;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799" y="1371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Markdown Syntax: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2954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HTML Syntax: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505200" y="2514600"/>
            <a:ext cx="1143000" cy="762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54677"/>
            <a:ext cx="2514600" cy="18985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4343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82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Most blogging platforms support </a:t>
            </a:r>
            <a:r>
              <a:rPr lang="en-US" sz="3200" i="1" dirty="0" smtClean="0"/>
              <a:t>Markdown</a:t>
            </a:r>
            <a:r>
              <a:rPr lang="en-US" sz="3200" dirty="0" smtClean="0"/>
              <a:t> syntax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Examples:</a:t>
            </a:r>
            <a:endParaRPr lang="en-US" sz="3200" dirty="0" smtClean="0">
              <a:hlinkClick r:id="rId2"/>
            </a:endParaRP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hlinkClick r:id="rId2"/>
              </a:rPr>
              <a:t>Wordpress</a:t>
            </a:r>
            <a:endParaRPr lang="en-US" sz="3200" dirty="0" smtClean="0"/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hlinkClick r:id="rId3"/>
              </a:rPr>
              <a:t>tumblr</a:t>
            </a:r>
            <a:endParaRPr lang="en-US" sz="3200" dirty="0" smtClean="0"/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hlinkClick r:id="rId4"/>
              </a:rPr>
              <a:t>Ghost</a:t>
            </a:r>
            <a:endParaRPr lang="en-US" sz="3200" dirty="0" smtClean="0"/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3200" dirty="0" smtClean="0">
                <a:hlinkClick r:id="rId5"/>
              </a:rPr>
              <a:t>Dropplets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65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741706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To know more about </a:t>
            </a:r>
            <a:r>
              <a:rPr lang="en-US" sz="3200" i="1" dirty="0" smtClean="0"/>
              <a:t>Markdown</a:t>
            </a:r>
            <a:r>
              <a:rPr lang="en-US" sz="3200" dirty="0" smtClean="0"/>
              <a:t>, refer:</a:t>
            </a:r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800" dirty="0">
                <a:hlinkClick r:id="rId2"/>
              </a:rPr>
              <a:t>http://whatismarkdown.com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marL="914400" lvl="1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800" dirty="0">
                <a:hlinkClick r:id="rId3"/>
              </a:rPr>
              <a:t>http://daringfireball.net/projects/markdown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To learn more about it’s syntax, refer: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daringfireball.net/projects/markdown/syntax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19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/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HTML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4191000" cy="48013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&lt;html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&lt;head&gt;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&lt;title&gt;Title of page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&lt;/title&gt;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&lt;/head&gt;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>
                <a:latin typeface="Courier New"/>
                <a:cs typeface="Courier New"/>
              </a:rPr>
              <a:t>body&gt;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&lt;</a:t>
            </a:r>
            <a:r>
              <a:rPr lang="en-US" b="1" dirty="0">
                <a:latin typeface="Courier New"/>
                <a:cs typeface="Courier New"/>
              </a:rPr>
              <a:t>h1</a:t>
            </a:r>
            <a:r>
              <a:rPr lang="en-US" b="1" dirty="0" smtClean="0">
                <a:latin typeface="Courier New"/>
                <a:cs typeface="Courier New"/>
              </a:rPr>
              <a:t>&gt;A </a:t>
            </a:r>
            <a:r>
              <a:rPr lang="en-US" b="1" dirty="0" err="1" smtClean="0">
                <a:latin typeface="Courier New"/>
                <a:cs typeface="Courier New"/>
              </a:rPr>
              <a:t>toplevel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heading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&lt;/</a:t>
            </a:r>
            <a:r>
              <a:rPr lang="en-US" b="1" dirty="0">
                <a:latin typeface="Courier New"/>
                <a:cs typeface="Courier New"/>
              </a:rPr>
              <a:t>h1&gt;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&lt;</a:t>
            </a: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&gt;a paragraph of text.     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&lt;/</a:t>
            </a:r>
            <a:r>
              <a:rPr lang="en-US" b="1" dirty="0">
                <a:latin typeface="Courier New"/>
                <a:cs typeface="Courier New"/>
              </a:rPr>
              <a:t>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&lt;/</a:t>
            </a:r>
            <a:r>
              <a:rPr lang="en-US" b="1" dirty="0">
                <a:latin typeface="Courier New"/>
                <a:cs typeface="Courier New"/>
              </a:rPr>
              <a:t>body&gt;</a:t>
            </a:r>
          </a:p>
          <a:p>
            <a:r>
              <a:rPr lang="en-US" b="1" dirty="0">
                <a:latin typeface="Courier New"/>
                <a:cs typeface="Courier New"/>
              </a:rPr>
              <a:t>&lt;/html&gt;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9338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800600" y="2438400"/>
            <a:ext cx="3200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0" y="29718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1676400"/>
            <a:ext cx="1752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3" idx="2"/>
          </p:cNvCxnSpPr>
          <p:nvPr/>
        </p:nvCxnSpPr>
        <p:spPr>
          <a:xfrm flipV="1">
            <a:off x="3886200" y="1866900"/>
            <a:ext cx="10668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" idx="2"/>
          </p:cNvCxnSpPr>
          <p:nvPr/>
        </p:nvCxnSpPr>
        <p:spPr>
          <a:xfrm flipV="1">
            <a:off x="3733800" y="2705100"/>
            <a:ext cx="10668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267200" y="3352800"/>
            <a:ext cx="990600" cy="146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4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HTML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any text editor, such as </a:t>
            </a:r>
            <a:r>
              <a:rPr lang="en-US" i="1" dirty="0" smtClean="0"/>
              <a:t>Notepad</a:t>
            </a:r>
            <a:r>
              <a:rPr lang="en-US" dirty="0" smtClean="0"/>
              <a:t> or </a:t>
            </a:r>
            <a:r>
              <a:rPr lang="en-US" i="1" dirty="0" err="1" smtClean="0"/>
              <a:t>JEdit</a:t>
            </a:r>
            <a:r>
              <a:rPr lang="en-US" dirty="0" smtClean="0"/>
              <a:t> to create and modify HTML files.</a:t>
            </a:r>
          </a:p>
          <a:p>
            <a:r>
              <a:rPr lang="en-US" dirty="0" smtClean="0"/>
              <a:t>A browser can load local HTML files and render them – they do not have to be stored on a web server.</a:t>
            </a:r>
          </a:p>
          <a:p>
            <a:r>
              <a:rPr lang="en-US" dirty="0" smtClean="0"/>
              <a:t>To publish them on the web, custom HTML pages must be stored on a web server, such as </a:t>
            </a:r>
            <a:r>
              <a:rPr lang="en-US" b="1" dirty="0" err="1" smtClean="0"/>
              <a:t>AwardSpace</a:t>
            </a:r>
            <a:r>
              <a:rPr lang="en-US" dirty="0" smtClean="0"/>
              <a:t> or </a:t>
            </a:r>
            <a:r>
              <a:rPr lang="en-US" b="1" dirty="0" err="1" smtClean="0"/>
              <a:t>BlueHost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interactive editor to preview HTML while typing:</a:t>
            </a:r>
          </a:p>
          <a:p>
            <a:pPr lvl="1"/>
            <a:r>
              <a:rPr lang="en-US" dirty="0" err="1" smtClean="0"/>
              <a:t>SquareFree</a:t>
            </a:r>
            <a:endParaRPr lang="en-US" dirty="0" smtClean="0"/>
          </a:p>
          <a:p>
            <a:pPr lvl="1"/>
            <a:r>
              <a:rPr lang="en-US" dirty="0" err="1" smtClean="0"/>
              <a:t>CollabEdit</a:t>
            </a:r>
            <a:endParaRPr lang="en-US" dirty="0" smtClean="0"/>
          </a:p>
          <a:p>
            <a:r>
              <a:rPr lang="en-US" dirty="0" smtClean="0"/>
              <a:t>See Resources/Tools on the course website.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HTML pasted into Weebly may look different because Weebly overrides the style settings.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IS1500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Markup Languages: 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5efd1f28d6162701b28edc43b99f7b6b942d0fc"/>
  <p:tag name="ISPRING_RESOURCE_PATHS_HASH_PRESENTER" val="daf7415f131dc2c014bbf3dec2de33fa1d1ba4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8269</TotalTime>
  <Words>3153</Words>
  <Application>Microsoft Office PowerPoint</Application>
  <PresentationFormat>On-screen Show (4:3)</PresentationFormat>
  <Paragraphs>652</Paragraphs>
  <Slides>59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Courier New</vt:lpstr>
      <vt:lpstr>Wingdings</vt:lpstr>
      <vt:lpstr>Office Theme</vt:lpstr>
      <vt:lpstr>IS1500: Introduction to Web Development</vt:lpstr>
      <vt:lpstr>Basic HTML Page Layout</vt:lpstr>
      <vt:lpstr>What is HTML?</vt:lpstr>
      <vt:lpstr>Role of HTML</vt:lpstr>
      <vt:lpstr>HTML Markup Tags</vt:lpstr>
      <vt:lpstr>A Simple HTML Page</vt:lpstr>
      <vt:lpstr>Editing HTML Files</vt:lpstr>
      <vt:lpstr>Previewing HTML</vt:lpstr>
      <vt:lpstr>Warning</vt:lpstr>
      <vt:lpstr>HTML 5 Semantic Elements</vt:lpstr>
      <vt:lpstr>HTML 5 Semantic Elements</vt:lpstr>
      <vt:lpstr>Essential HTML Markup Tags</vt:lpstr>
      <vt:lpstr>Paragraphs</vt:lpstr>
      <vt:lpstr>Formatting</vt:lpstr>
      <vt:lpstr>Formatting (contd.)</vt:lpstr>
      <vt:lpstr>Formatting (contd.)</vt:lpstr>
      <vt:lpstr>Line Breaks</vt:lpstr>
      <vt:lpstr>Horizontal Lines</vt:lpstr>
      <vt:lpstr>Headings</vt:lpstr>
      <vt:lpstr>Headings (contd.)</vt:lpstr>
      <vt:lpstr>Nesting HMTL Tags</vt:lpstr>
      <vt:lpstr>Images</vt:lpstr>
      <vt:lpstr>Images</vt:lpstr>
      <vt:lpstr>&lt;img&gt; Attributes</vt:lpstr>
      <vt:lpstr>Alternate Text</vt:lpstr>
      <vt:lpstr>Hyperlinks</vt:lpstr>
      <vt:lpstr>Links</vt:lpstr>
      <vt:lpstr>Opening a New Window/Tab</vt:lpstr>
      <vt:lpstr>Links within a page</vt:lpstr>
      <vt:lpstr>Image Links</vt:lpstr>
      <vt:lpstr>Lists</vt:lpstr>
      <vt:lpstr>Lists</vt:lpstr>
      <vt:lpstr>Lists</vt:lpstr>
      <vt:lpstr>Lists</vt:lpstr>
      <vt:lpstr>Lists</vt:lpstr>
      <vt:lpstr>Definition Lists</vt:lpstr>
      <vt:lpstr>Nested Lists</vt:lpstr>
      <vt:lpstr>Tables</vt:lpstr>
      <vt:lpstr>Tables</vt:lpstr>
      <vt:lpstr>Cell spacing &amp; padding</vt:lpstr>
      <vt:lpstr>Table Headers &amp; Border</vt:lpstr>
      <vt:lpstr>Table Row Spans</vt:lpstr>
      <vt:lpstr>Table Column Spans</vt:lpstr>
      <vt:lpstr>Columnar Layout</vt:lpstr>
      <vt:lpstr>Arranging Items in Columns</vt:lpstr>
      <vt:lpstr>Embedding with &lt;iframe&gt;</vt:lpstr>
      <vt:lpstr>iFrame</vt:lpstr>
      <vt:lpstr>iFrame as a Target for a Link</vt:lpstr>
      <vt:lpstr>Embed Youtube Video in iFrame</vt:lpstr>
      <vt:lpstr>Embed using &lt;embed&gt; tag</vt:lpstr>
      <vt:lpstr>&lt;iframe&gt; vs &lt;embed&gt;</vt:lpstr>
      <vt:lpstr>HTML via Markdown</vt:lpstr>
      <vt:lpstr>Markdown</vt:lpstr>
      <vt:lpstr>Markdown</vt:lpstr>
      <vt:lpstr>Markdown Examples</vt:lpstr>
      <vt:lpstr>Markdown Examples (cont.)</vt:lpstr>
      <vt:lpstr>Markdown</vt:lpstr>
      <vt:lpstr>Markdown</vt:lpstr>
      <vt:lpstr>Summary, Review, &amp; Questions…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HCI</dc:title>
  <dc:subject>IS4300: HCI</dc:subject>
  <dc:creator>Martin Schedlbauer</dc:creator>
  <cp:keywords>HCI; Northeastern</cp:keywords>
  <cp:lastModifiedBy>Martin Schedlbauer</cp:lastModifiedBy>
  <cp:revision>176</cp:revision>
  <dcterms:created xsi:type="dcterms:W3CDTF">2010-11-08T22:41:18Z</dcterms:created>
  <dcterms:modified xsi:type="dcterms:W3CDTF">2016-01-28T12:05:58Z</dcterms:modified>
</cp:coreProperties>
</file>