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56" r:id="rId3"/>
    <p:sldId id="353" r:id="rId4"/>
    <p:sldId id="354" r:id="rId5"/>
    <p:sldId id="358" r:id="rId6"/>
    <p:sldId id="359" r:id="rId7"/>
    <p:sldId id="362" r:id="rId8"/>
    <p:sldId id="360" r:id="rId9"/>
    <p:sldId id="363" r:id="rId10"/>
    <p:sldId id="361" r:id="rId11"/>
    <p:sldId id="364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371" r:id="rId23"/>
    <p:sldId id="370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91" r:id="rId32"/>
    <p:sldId id="379" r:id="rId33"/>
    <p:sldId id="380" r:id="rId34"/>
    <p:sldId id="398" r:id="rId35"/>
    <p:sldId id="381" r:id="rId36"/>
    <p:sldId id="393" r:id="rId37"/>
    <p:sldId id="382" r:id="rId38"/>
    <p:sldId id="392" r:id="rId39"/>
    <p:sldId id="394" r:id="rId40"/>
    <p:sldId id="383" r:id="rId41"/>
    <p:sldId id="384" r:id="rId42"/>
    <p:sldId id="385" r:id="rId43"/>
    <p:sldId id="396" r:id="rId44"/>
    <p:sldId id="386" r:id="rId45"/>
    <p:sldId id="395" r:id="rId46"/>
    <p:sldId id="387" r:id="rId47"/>
    <p:sldId id="397" r:id="rId48"/>
    <p:sldId id="390" r:id="rId49"/>
    <p:sldId id="389" r:id="rId50"/>
    <p:sldId id="343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265" autoAdjust="0"/>
  </p:normalViewPr>
  <p:slideViewPr>
    <p:cSldViewPr>
      <p:cViewPr varScale="1">
        <p:scale>
          <a:sx n="72" d="100"/>
          <a:sy n="72" d="100"/>
        </p:scale>
        <p:origin x="67" y="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81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Search </a:t>
            </a:r>
            <a:r>
              <a:rPr lang="en-US" dirty="0" smtClean="0"/>
              <a:t>Share as a % of Searches (from 9/2013)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Search 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Google</c:v>
                </c:pt>
                <c:pt idx="1">
                  <c:v>Bing</c:v>
                </c:pt>
                <c:pt idx="2">
                  <c:v>Yahoo!</c:v>
                </c:pt>
                <c:pt idx="3">
                  <c:v>Ask</c:v>
                </c:pt>
                <c:pt idx="4">
                  <c:v>AOL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0.66900000000000004</c:v>
                </c:pt>
                <c:pt idx="1">
                  <c:v>0.18</c:v>
                </c:pt>
                <c:pt idx="2" formatCode="0.00%">
                  <c:v>0.113</c:v>
                </c:pt>
                <c:pt idx="3" formatCode="0.00%">
                  <c:v>2.5000000000000001E-2</c:v>
                </c:pt>
                <c:pt idx="4" formatCode="0.00%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IS2000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D8D5-6385-4550-B26D-67CCCCBF7C19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IS4300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IS4300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U CCIS 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720" y="6607957"/>
            <a:ext cx="1524000" cy="209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.schedlbauer@neu.edu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83820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IS1500: Introduction to Web Development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153400" cy="2514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Search Engine Optimization</a:t>
            </a:r>
          </a:p>
          <a:p>
            <a:pPr algn="l"/>
            <a:endParaRPr lang="en-US" dirty="0" smtClean="0"/>
          </a:p>
          <a:p>
            <a:pPr algn="l"/>
            <a:endParaRPr lang="en-US" sz="1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</a:rPr>
              <a:t>Martin Schedlbauer, Ph.D.</a:t>
            </a:r>
          </a:p>
          <a:p>
            <a:pPr algn="l"/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m.schedlbauer@neu.edu</a:t>
            </a:r>
            <a:endParaRPr lang="en-US" sz="1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en-US" sz="18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</a:rPr>
              <a:t>With content from David </a:t>
            </a:r>
            <a:r>
              <a:rPr lang="en-US" sz="1800" i="1" dirty="0" err="1" smtClean="0">
                <a:solidFill>
                  <a:schemeClr val="accent2">
                    <a:lumMod val="75000"/>
                  </a:schemeClr>
                </a:solidFill>
              </a:rPr>
              <a:t>Hurd</a:t>
            </a:r>
            <a:r>
              <a:rPr lang="en-US" sz="18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NEU CCIS Logo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270" y="762000"/>
            <a:ext cx="6701051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user searches for websites they commonly do so through keywords: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search engine uses its index database to find matching websites and then displays them in ranked order of likely interest.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7439025" cy="482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40" y="3484820"/>
            <a:ext cx="7543800" cy="5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Ranking is based on a combination of:</a:t>
            </a:r>
          </a:p>
          <a:p>
            <a:pPr lvl="1"/>
            <a:r>
              <a:rPr lang="en-US" dirty="0" smtClean="0"/>
              <a:t>Number of times the keywords appear in a page</a:t>
            </a:r>
          </a:p>
          <a:p>
            <a:pPr lvl="1"/>
            <a:r>
              <a:rPr lang="en-US" dirty="0" smtClean="0"/>
              <a:t>Age of content</a:t>
            </a:r>
          </a:p>
          <a:p>
            <a:pPr lvl="1"/>
            <a:r>
              <a:rPr lang="en-US" dirty="0" smtClean="0"/>
              <a:t>Number of links to the page</a:t>
            </a:r>
          </a:p>
          <a:p>
            <a:r>
              <a:rPr lang="en-US" dirty="0" smtClean="0"/>
              <a:t>The actual search algorithm used by each search engine is generally a “trade secret”.</a:t>
            </a:r>
          </a:p>
          <a:p>
            <a:r>
              <a:rPr lang="en-US" dirty="0" smtClean="0"/>
              <a:t>Some search engines produce better results and display pages that are more likely to be relevant to the user.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SEO</a:t>
            </a:r>
            <a:r>
              <a:rPr lang="en-US" dirty="0" smtClean="0"/>
              <a:t> = </a:t>
            </a:r>
            <a:r>
              <a:rPr lang="en-US" b="1" dirty="0" smtClean="0"/>
              <a:t>S</a:t>
            </a:r>
            <a:r>
              <a:rPr lang="en-US" dirty="0" smtClean="0"/>
              <a:t>earch </a:t>
            </a:r>
            <a:r>
              <a:rPr lang="en-US" b="1" dirty="0" smtClean="0"/>
              <a:t>E</a:t>
            </a:r>
            <a:r>
              <a:rPr lang="en-US" dirty="0" smtClean="0"/>
              <a:t>ngine </a:t>
            </a:r>
            <a:r>
              <a:rPr lang="en-US" b="1" dirty="0" smtClean="0"/>
              <a:t>O</a:t>
            </a:r>
            <a:r>
              <a:rPr lang="en-US" dirty="0" smtClean="0"/>
              <a:t>ptimization</a:t>
            </a:r>
          </a:p>
          <a:p>
            <a:r>
              <a:rPr lang="en-US" dirty="0" smtClean="0"/>
              <a:t>SEO improves the chance that a search engine finds a website and that it is placed at the top of its results.</a:t>
            </a:r>
          </a:p>
          <a:p>
            <a:r>
              <a:rPr lang="en-US" dirty="0" smtClean="0"/>
              <a:t>SEO helps websites receive more visitors who start their web browsing with a search engine.</a:t>
            </a:r>
          </a:p>
          <a:p>
            <a:r>
              <a:rPr lang="en-US" dirty="0" smtClean="0"/>
              <a:t>Different search engine have different strategies for ranking search results.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Meta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 tags allow the author of a page to specify keywords and concepts under which the page should be indexed search engines.</a:t>
            </a:r>
          </a:p>
          <a:p>
            <a:r>
              <a:rPr lang="en-US" dirty="0" smtClean="0"/>
              <a:t>Most search engines require that the meta tags match words and content on the page to avoid “keyword stuffing” and artificially increase a page’s ranking.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Tags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</a:t>
                      </a:r>
                      <a:r>
                        <a:rPr lang="en-US" baseline="0" dirty="0" smtClean="0"/>
                        <a:t> 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and 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&lt;title&gt;page</a:t>
                      </a:r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title&lt;/title&gt;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title of the page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&lt;meta name="</a:t>
                      </a:r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description"</a:t>
                      </a:r>
                    </a:p>
                    <a:p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content="summary" /&gt;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Page</a:t>
                      </a:r>
                      <a:r>
                        <a:rPr lang="en-US" sz="1600" baseline="0" dirty="0" smtClean="0"/>
                        <a:t> description and summary.  In The description is displayed in the summary of the result.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&lt;meta name="</a:t>
                      </a:r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keywords"</a:t>
                      </a:r>
                    </a:p>
                    <a:p>
                      <a:r>
                        <a:rPr lang="en-US" sz="16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content="keyword 1, keyword 2" /&gt;</a:t>
                      </a:r>
                      <a:endParaRPr lang="en-US" sz="16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Search indexing keywords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notable that Google and Bing generally ignore the &lt;meta&gt; keywords tag and instead rely on their own analysis of the words on the page.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0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 Tag: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description is displayed in the search engine results page (SERP) and should be limited to 155 characters.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the description is empty, Google and Bing will “craft” one for you, but it may not be what how you want your page summarized.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79393"/>
            <a:ext cx="5229225" cy="866775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90600" y="3063949"/>
            <a:ext cx="6687658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&lt;meta name="description" content="Awesome Description Here"&gt;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2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Site-Wide Meta Tags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90898" cy="4525963"/>
          </a:xfrm>
        </p:spPr>
        <p:txBody>
          <a:bodyPr>
            <a:normAutofit/>
          </a:bodyPr>
          <a:lstStyle/>
          <a:p>
            <a:r>
              <a:rPr lang="en-US" sz="2000" i="1" dirty="0" err="1" smtClean="0"/>
              <a:t>Weebly</a:t>
            </a:r>
            <a:r>
              <a:rPr lang="en-US" sz="2000" dirty="0" smtClean="0"/>
              <a:t> allows meta tags for the entire site and as well as each page.</a:t>
            </a:r>
          </a:p>
          <a:p>
            <a:r>
              <a:rPr lang="en-US" sz="2000" dirty="0" err="1" smtClean="0"/>
              <a:t>Weebly</a:t>
            </a:r>
            <a:r>
              <a:rPr lang="en-US" sz="2000" dirty="0" smtClean="0"/>
              <a:t> also provides a place for custom page headers and footers in which Google Analytics code can be embedded.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457200"/>
            <a:ext cx="848549" cy="715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17638"/>
            <a:ext cx="4824498" cy="50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Page Meta Tags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90898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Weebly</a:t>
            </a:r>
            <a:r>
              <a:rPr lang="en-US" sz="2000" dirty="0" smtClean="0"/>
              <a:t> allows each page to have unique:</a:t>
            </a:r>
          </a:p>
          <a:p>
            <a:pPr lvl="1"/>
            <a:r>
              <a:rPr lang="en-US" sz="1600" dirty="0" smtClean="0"/>
              <a:t>Page title</a:t>
            </a:r>
          </a:p>
          <a:p>
            <a:pPr lvl="1"/>
            <a:r>
              <a:rPr lang="en-US" sz="1600" dirty="0" smtClean="0"/>
              <a:t>Page description</a:t>
            </a:r>
          </a:p>
          <a:p>
            <a:pPr lvl="1"/>
            <a:r>
              <a:rPr lang="en-US" sz="1600" dirty="0" smtClean="0"/>
              <a:t>Meta keywords</a:t>
            </a:r>
          </a:p>
          <a:p>
            <a:pPr lvl="1"/>
            <a:r>
              <a:rPr lang="en-US" sz="1600" dirty="0" smtClean="0"/>
              <a:t>Footer</a:t>
            </a:r>
          </a:p>
          <a:p>
            <a:pPr lvl="1"/>
            <a:r>
              <a:rPr lang="en-US" sz="1600" dirty="0" smtClean="0"/>
              <a:t>Header</a:t>
            </a:r>
          </a:p>
          <a:p>
            <a:r>
              <a:rPr lang="en-US" sz="2000" dirty="0" smtClean="0"/>
              <a:t>Pages can be individually excluded from search engine crawlers.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457200"/>
            <a:ext cx="848549" cy="71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493695"/>
            <a:ext cx="4471988" cy="47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 Influencing SERP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particular, Google ranks pages based on:</a:t>
            </a:r>
          </a:p>
          <a:p>
            <a:pPr lvl="1"/>
            <a:r>
              <a:rPr lang="en-US" dirty="0" smtClean="0"/>
              <a:t>How many incoming links it has, </a:t>
            </a:r>
            <a:r>
              <a:rPr lang="en-US" i="1" dirty="0" smtClean="0"/>
              <a:t>i.e.</a:t>
            </a:r>
            <a:r>
              <a:rPr lang="en-US" dirty="0" smtClean="0"/>
              <a:t>, how many reputable websites point to your site</a:t>
            </a:r>
          </a:p>
          <a:p>
            <a:pPr lvl="1"/>
            <a:r>
              <a:rPr lang="en-US" dirty="0" smtClean="0"/>
              <a:t>Google punishes sites that are linked to my reciprocal aggregator sites that intend to “fool” the indexing process</a:t>
            </a:r>
          </a:p>
          <a:p>
            <a:pPr lvl="1"/>
            <a:r>
              <a:rPr lang="en-US" dirty="0" smtClean="0"/>
              <a:t>Sites that use well formed and correct HTML5 generally get scored higher</a:t>
            </a:r>
          </a:p>
          <a:p>
            <a:pPr lvl="1"/>
            <a:r>
              <a:rPr lang="en-US" dirty="0" smtClean="0"/>
              <a:t>Attempting keyword stuffing results in a site being punished and its rank reduced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better SERPs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Google, Bing, and many other search engines use algorithms to rank pages and produce SERPs.</a:t>
            </a:r>
          </a:p>
          <a:p>
            <a:r>
              <a:rPr lang="en-US" b="1" dirty="0" smtClean="0"/>
              <a:t>Mahalo</a:t>
            </a:r>
            <a:r>
              <a:rPr lang="en-US" dirty="0" smtClean="0"/>
              <a:t> is a search engine that employs volunteers using human judgment to create SERPs.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Search Engine?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allow a user to locate website and resources through filtered searches based on key words, phrases, or topics.</a:t>
            </a:r>
          </a:p>
          <a:p>
            <a:r>
              <a:rPr lang="en-US" dirty="0" smtClean="0"/>
              <a:t>Prior to the invention of search engines, a user had to know the exact URL of any website they wanted to visit.</a:t>
            </a:r>
          </a:p>
          <a:p>
            <a:r>
              <a:rPr lang="en-US" dirty="0" smtClean="0"/>
              <a:t>Portals collect websites based on common themes.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Mahalo</a:t>
            </a:r>
            <a:r>
              <a:rPr lang="en-US" dirty="0" smtClean="0"/>
              <a:t>: Human SERPs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00" y="1417638"/>
            <a:ext cx="5674112" cy="49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Google: Algorithmic SERPs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58173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have become a lot more than just a search tool.</a:t>
            </a:r>
          </a:p>
          <a:p>
            <a:r>
              <a:rPr lang="en-US" dirty="0" smtClean="0"/>
              <a:t>In particular, Google has many “hacks” and tips that make Google a productivity tool and the starting page for everything “web”.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Set 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in “set timer” or “set timer for” to set a timer: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79" y="2877953"/>
            <a:ext cx="5543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Wild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Searches can include wild cards that matches missing words: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74" y="2895600"/>
            <a:ext cx="51339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Similar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 ~ in front of a word will search for similar terms and synonyms: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16213"/>
            <a:ext cx="53721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Flight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has information regarding most flights.</a:t>
            </a:r>
          </a:p>
          <a:p>
            <a:r>
              <a:rPr lang="en-US" dirty="0" smtClean="0"/>
              <a:t>Search by typing in airline and flight number: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19400"/>
            <a:ext cx="4903536" cy="33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Specific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searching the entire web for a term, you can limit the search to a specific site using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site:url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search term: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628" y="3276600"/>
            <a:ext cx="5257800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4" y="3863180"/>
            <a:ext cx="4314825" cy="2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Exclude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searching for a term the results may include sites that are not of interest.</a:t>
            </a:r>
          </a:p>
          <a:p>
            <a:r>
              <a:rPr lang="en-US" dirty="0" smtClean="0"/>
              <a:t>Exclude keywords by prefixing them with “-”: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3453606"/>
            <a:ext cx="1057275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4045744"/>
            <a:ext cx="3401818" cy="1516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66" y="3453606"/>
            <a:ext cx="1533525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587" y="4013458"/>
            <a:ext cx="3381375" cy="18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Convert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Conversion of units of measurement or conversion from one currency into another:</a:t>
            </a:r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sz="2000" dirty="0" smtClean="0"/>
              <a:t>3 meters in feet</a:t>
            </a:r>
          </a:p>
          <a:p>
            <a:pPr lvl="1"/>
            <a:r>
              <a:rPr lang="en-US" sz="2000" dirty="0" smtClean="0"/>
              <a:t>10 dollars to euros</a:t>
            </a:r>
          </a:p>
          <a:p>
            <a:pPr lvl="1"/>
            <a:r>
              <a:rPr lang="en-US" sz="2000" dirty="0" smtClean="0"/>
              <a:t>3 </a:t>
            </a:r>
            <a:r>
              <a:rPr lang="en-US" sz="2000" dirty="0" err="1" smtClean="0"/>
              <a:t>oz</a:t>
            </a:r>
            <a:r>
              <a:rPr lang="en-US" sz="2000" dirty="0" smtClean="0"/>
              <a:t> into tablespoons</a:t>
            </a:r>
          </a:p>
          <a:p>
            <a:pPr lvl="1"/>
            <a:r>
              <a:rPr lang="en-US" sz="2000" dirty="0" smtClean="0"/>
              <a:t>1 </a:t>
            </a:r>
            <a:r>
              <a:rPr lang="en-US" sz="2000" dirty="0" err="1" smtClean="0"/>
              <a:t>ga</a:t>
            </a:r>
            <a:r>
              <a:rPr lang="en-US" sz="2000" dirty="0" smtClean="0"/>
              <a:t> into liters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819400"/>
            <a:ext cx="5038725" cy="30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Popular Search Engines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are the most commonly used search engines in the U.S.</a:t>
            </a:r>
          </a:p>
          <a:p>
            <a:r>
              <a:rPr lang="en-US" sz="2400" dirty="0" smtClean="0"/>
              <a:t>International users have different preferences, although Google and Bing are the most common search engines worldwide.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1641896"/>
            <a:ext cx="1247775" cy="402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00200"/>
            <a:ext cx="1266825" cy="401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76" y="1634704"/>
            <a:ext cx="1238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Boolean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 Boolean logic to search expressions with AND </a:t>
            </a:r>
            <a:r>
              <a:rPr lang="en-US" sz="2800" dirty="0" err="1" smtClean="0"/>
              <a:t>and</a:t>
            </a:r>
            <a:r>
              <a:rPr lang="en-US" sz="2800" dirty="0" smtClean="0"/>
              <a:t> OR:</a:t>
            </a:r>
          </a:p>
          <a:p>
            <a:pPr lvl="1"/>
            <a:r>
              <a:rPr lang="en-US" sz="2400" dirty="0" smtClean="0"/>
              <a:t>Find either IS1500 or IS2000 with:</a:t>
            </a:r>
          </a:p>
          <a:p>
            <a:pPr lvl="2"/>
            <a:r>
              <a:rPr lang="en-US" sz="2000" dirty="0" smtClean="0"/>
              <a:t>IS1500 | IS2000</a:t>
            </a:r>
          </a:p>
          <a:p>
            <a:pPr lvl="1"/>
            <a:r>
              <a:rPr lang="en-US" sz="2400" dirty="0" smtClean="0"/>
              <a:t>Find both IS1500 and IS2000 with:</a:t>
            </a:r>
          </a:p>
          <a:p>
            <a:pPr lvl="2"/>
            <a:r>
              <a:rPr lang="en-US" sz="2000" dirty="0" smtClean="0"/>
              <a:t>IS1500 &amp; IS2000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2" y="2971800"/>
            <a:ext cx="49053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Compound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&amp; and | with exact expression and exclusion:</a:t>
            </a:r>
          </a:p>
          <a:p>
            <a:pPr lvl="1"/>
            <a:r>
              <a:rPr lang="en-US" dirty="0" smtClean="0"/>
              <a:t>IS1500 &amp; IS2000 -lawn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3380748"/>
            <a:ext cx="51339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Date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two dates between .. </a:t>
            </a:r>
            <a:r>
              <a:rPr lang="en-US" dirty="0"/>
              <a:t>r</a:t>
            </a:r>
            <a:r>
              <a:rPr lang="en-US" dirty="0" smtClean="0"/>
              <a:t>estricts the search results to that date range:</a:t>
            </a:r>
          </a:p>
          <a:p>
            <a:pPr lvl="1"/>
            <a:r>
              <a:rPr lang="en-US" dirty="0" smtClean="0"/>
              <a:t>Best songs 2008..2013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10" y="3308350"/>
            <a:ext cx="53149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Exact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Entering the search: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number conversion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ill result in pages that contain any of these words, although pages that contain them in that sequence or close proximity will match first.</a:t>
            </a:r>
          </a:p>
          <a:p>
            <a:pPr marL="0" indent="0">
              <a:buNone/>
            </a:pPr>
            <a:r>
              <a:rPr lang="en-US" dirty="0" smtClean="0"/>
              <a:t>Entering: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/>
              <a:t>Javascript</a:t>
            </a:r>
            <a:r>
              <a:rPr lang="en-US" dirty="0"/>
              <a:t> number </a:t>
            </a:r>
            <a:r>
              <a:rPr lang="en-US" dirty="0" smtClean="0"/>
              <a:t>conversion”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ill result in pages containing that exact phrase.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Search by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restrict the search results to a particular geographic location, enter the zip code or area code.</a:t>
            </a:r>
          </a:p>
          <a:p>
            <a:r>
              <a:rPr lang="en-US" sz="2400" dirty="0" smtClean="0"/>
              <a:t>Enter just the zip code and Google will supply the name of the city.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871256"/>
            <a:ext cx="4362450" cy="33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While the dedicated </a:t>
            </a:r>
            <a:r>
              <a:rPr lang="en-US" sz="2400" b="1" dirty="0" smtClean="0"/>
              <a:t>translate.google.com</a:t>
            </a:r>
            <a:r>
              <a:rPr lang="en-US" sz="2400" dirty="0" smtClean="0"/>
              <a:t> site is available for language translation, quick translations can be accessed via the search box.</a:t>
            </a:r>
          </a:p>
          <a:p>
            <a:r>
              <a:rPr lang="en-US" sz="2400" dirty="0" smtClean="0"/>
              <a:t>Google attempts to detect the source language automatically.</a:t>
            </a:r>
          </a:p>
          <a:p>
            <a:r>
              <a:rPr lang="en-US" sz="2400" dirty="0" smtClean="0"/>
              <a:t>The “</a:t>
            </a:r>
            <a:r>
              <a:rPr lang="en-US" sz="2400" i="1" dirty="0" smtClean="0"/>
              <a:t>into English</a:t>
            </a:r>
            <a:r>
              <a:rPr lang="en-US" sz="2400" dirty="0" smtClean="0"/>
              <a:t>” can be omitted and English is assumed.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844675"/>
            <a:ext cx="28098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definition of any word by using:</a:t>
            </a:r>
          </a:p>
          <a:p>
            <a:pPr lvl="1"/>
            <a:r>
              <a:rPr lang="en-US" dirty="0" err="1" smtClean="0"/>
              <a:t>define:</a:t>
            </a:r>
            <a:r>
              <a:rPr lang="en-US" i="1" dirty="0" err="1" smtClean="0"/>
              <a:t>word</a:t>
            </a:r>
            <a:endParaRPr lang="en-US" i="1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5600"/>
            <a:ext cx="4989884" cy="35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Time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the time in any region or city on Earth, type the phrase: “what time is it in …” followed by the city.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76600"/>
            <a:ext cx="3067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</a:t>
            </a:r>
            <a:r>
              <a:rPr lang="en-US" i="1" dirty="0" smtClean="0"/>
              <a:t>What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has a solid natural language interface that understands questions that are typed in or spoken: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3297238"/>
            <a:ext cx="2390775" cy="282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17019"/>
            <a:ext cx="3872125" cy="34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Find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the IP address of your own computer, use: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is my </a:t>
            </a:r>
            <a:r>
              <a:rPr lang="en-US" dirty="0" err="1" smtClean="0"/>
              <a:t>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542655"/>
            <a:ext cx="4171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Rankings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067123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chart shows the percentage of searches originating from the top search engines.</a:t>
            </a:r>
          </a:p>
          <a:p>
            <a:r>
              <a:rPr lang="en-US" dirty="0" smtClean="0"/>
              <a:t>Google and Bing combined represents almost 90% of all searches. </a:t>
            </a:r>
          </a:p>
          <a:p>
            <a:r>
              <a:rPr lang="en-US" dirty="0" smtClean="0"/>
              <a:t>U.S. users conducted more than 12.5 billions searches in Google versus 3.4 billion with Bing out of a total of 18.7 billion.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Sounds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songs that are similar to others use the phrase “sounds like”: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27" y="2809727"/>
            <a:ext cx="5172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Reminds me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things are similar to others, use the search phrase: “reminds me of”: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70" y="2855580"/>
            <a:ext cx="4427674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Track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packages on UPS, USPS, and FedEx by typing in the tracking number: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71800"/>
            <a:ext cx="37147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Stock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 any ticker symbol into the search box and get real time updates for that security: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636" y="1905000"/>
            <a:ext cx="4854583" cy="40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Search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search for people or other types of images based on a keyword, add the search qualifier </a:t>
            </a:r>
            <a:r>
              <a:rPr lang="en-US" i="1" dirty="0"/>
              <a:t>&amp;</a:t>
            </a:r>
            <a:r>
              <a:rPr lang="en-US" i="1" dirty="0" err="1" smtClean="0"/>
              <a:t>imgtype</a:t>
            </a:r>
            <a:r>
              <a:rPr lang="en-US" i="1" dirty="0" smtClean="0"/>
              <a:t>=face </a:t>
            </a:r>
            <a:r>
              <a:rPr lang="en-US" dirty="0" smtClean="0"/>
              <a:t>to the end of the search URL.</a:t>
            </a:r>
          </a:p>
          <a:p>
            <a:r>
              <a:rPr lang="en-US" dirty="0" smtClean="0"/>
              <a:t>The key to using this feature is to conduct the search first and then modify the URL.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Search by File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specific types of files, such as PDFs, PPTs, or images add </a:t>
            </a:r>
            <a:r>
              <a:rPr lang="en-US" b="1" dirty="0" err="1" smtClean="0"/>
              <a:t>filetype</a:t>
            </a:r>
            <a:r>
              <a:rPr lang="en-US" b="1" dirty="0" smtClean="0"/>
              <a:t>: </a:t>
            </a:r>
            <a:r>
              <a:rPr lang="en-US" dirty="0" smtClean="0"/>
              <a:t>and the 3 letter file abbreviation: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76600"/>
            <a:ext cx="40671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Related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related:</a:t>
            </a:r>
            <a:r>
              <a:rPr lang="en-US" dirty="0" smtClean="0"/>
              <a:t> operator to find pages that have similar content to another site: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4314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Enter any match equation into the search box and Google calculates the answer.</a:t>
            </a:r>
          </a:p>
          <a:p>
            <a:r>
              <a:rPr lang="en-US" sz="2400" dirty="0" smtClean="0"/>
              <a:t>Google has a full calculator as well.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45" y="2362200"/>
            <a:ext cx="4258380" cy="40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 has databases of specific types of information:</a:t>
            </a:r>
          </a:p>
          <a:p>
            <a:pPr lvl="1"/>
            <a:r>
              <a:rPr lang="en-US" dirty="0" smtClean="0"/>
              <a:t>Videos: </a:t>
            </a:r>
            <a:r>
              <a:rPr lang="en-US" i="1" dirty="0" smtClean="0"/>
              <a:t>videos.google.com</a:t>
            </a:r>
          </a:p>
          <a:p>
            <a:pPr lvl="1"/>
            <a:r>
              <a:rPr lang="en-US" dirty="0" smtClean="0"/>
              <a:t>Books: </a:t>
            </a:r>
            <a:r>
              <a:rPr lang="en-US" i="1" dirty="0" smtClean="0"/>
              <a:t>books.google.com</a:t>
            </a:r>
          </a:p>
          <a:p>
            <a:pPr lvl="1"/>
            <a:r>
              <a:rPr lang="en-US" dirty="0" smtClean="0"/>
              <a:t>Blogs: </a:t>
            </a:r>
            <a:r>
              <a:rPr lang="en-US" i="1" dirty="0" smtClean="0"/>
              <a:t>blogs.google.com</a:t>
            </a:r>
          </a:p>
          <a:p>
            <a:pPr lvl="1"/>
            <a:r>
              <a:rPr lang="en-US" dirty="0" smtClean="0"/>
              <a:t>Flights: </a:t>
            </a:r>
            <a:r>
              <a:rPr lang="en-US" i="1" dirty="0" smtClean="0"/>
              <a:t>flights.google.com</a:t>
            </a:r>
          </a:p>
          <a:p>
            <a:pPr lvl="1"/>
            <a:r>
              <a:rPr lang="en-US" dirty="0" smtClean="0"/>
              <a:t>Discussions: </a:t>
            </a:r>
            <a:r>
              <a:rPr lang="en-US" i="1" dirty="0" smtClean="0"/>
              <a:t>discussions.google.com</a:t>
            </a:r>
          </a:p>
          <a:p>
            <a:pPr lvl="1"/>
            <a:r>
              <a:rPr lang="en-US" dirty="0" smtClean="0"/>
              <a:t>Patents: </a:t>
            </a:r>
            <a:r>
              <a:rPr lang="en-US" i="1" dirty="0" smtClean="0"/>
              <a:t>patents.google.com</a:t>
            </a:r>
          </a:p>
          <a:p>
            <a:pPr lvl="1"/>
            <a:r>
              <a:rPr lang="en-US" dirty="0" smtClean="0"/>
              <a:t>Academic articles: </a:t>
            </a:r>
            <a:r>
              <a:rPr lang="en-US" i="1" dirty="0" smtClean="0"/>
              <a:t>scholar.google.com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Hack: Cached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stores full copies of pages and websites in its cache.</a:t>
            </a:r>
          </a:p>
          <a:p>
            <a:r>
              <a:rPr lang="en-US" dirty="0" smtClean="0"/>
              <a:t>When a website is down, has been removed, or is blocked, then an older version of the page may exist in Google’s cache.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0"/>
            <a:ext cx="459970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Search Engines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basic steps taken by a search engine to include a website it its database: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Crawling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Indexing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Ranking &amp; Retrieval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/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Search engines uses automated bots called spiders that visit a website and scan each page on the site:</a:t>
            </a:r>
          </a:p>
          <a:p>
            <a:pPr lvl="1"/>
            <a:r>
              <a:rPr lang="en-US" dirty="0" smtClean="0"/>
              <a:t>Page title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Keywords</a:t>
            </a:r>
          </a:p>
          <a:p>
            <a:r>
              <a:rPr lang="en-US" dirty="0" smtClean="0"/>
              <a:t>The spider also scans any pages to which the website has links, </a:t>
            </a:r>
            <a:r>
              <a:rPr lang="en-US" i="1" dirty="0" smtClean="0"/>
              <a:t>i.e.</a:t>
            </a:r>
            <a:r>
              <a:rPr lang="en-US" dirty="0" smtClean="0"/>
              <a:t>, it traverses the web.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http://static.ddmcdn.com/gif/search-engine-char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44" y="1676400"/>
            <a:ext cx="4181456" cy="45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(</a:t>
            </a:r>
            <a:r>
              <a:rPr lang="en-US" i="1" dirty="0" smtClean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page information is then stored in the search engine’s database, including in some cases a copy of each page (called a page </a:t>
            </a:r>
            <a:r>
              <a:rPr lang="en-US" i="1" dirty="0"/>
              <a:t>cache</a:t>
            </a:r>
            <a:r>
              <a:rPr lang="en-US" dirty="0"/>
              <a:t>.)</a:t>
            </a:r>
          </a:p>
          <a:p>
            <a:r>
              <a:rPr lang="en-US" dirty="0" smtClean="0"/>
              <a:t>Websites are frequently re-crawled to keep the search database up-to-date.</a:t>
            </a:r>
          </a:p>
          <a:p>
            <a:r>
              <a:rPr lang="en-US" dirty="0" smtClean="0"/>
              <a:t>There are ways to mark a page as “hidden” and not have it visited by a bot.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is the process of taking the crawled pages and storing them in a database for fast retrieval.</a:t>
            </a:r>
          </a:p>
          <a:p>
            <a:r>
              <a:rPr lang="en-US" dirty="0" smtClean="0"/>
              <a:t>A simple index is a keyword index, where each word on a page is put into the keyword database.</a:t>
            </a:r>
          </a:p>
          <a:p>
            <a:r>
              <a:rPr lang="en-US" dirty="0" smtClean="0"/>
              <a:t>Keyword searching can then find the pages containing the keyword quickly.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(</a:t>
            </a:r>
            <a:r>
              <a:rPr lang="en-US" i="1" dirty="0" smtClean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131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engines not only store keywords, but also keyword distances and similarities.</a:t>
            </a:r>
          </a:p>
          <a:p>
            <a:r>
              <a:rPr lang="en-US" sz="2800" dirty="0" smtClean="0"/>
              <a:t>Indexing billions of pages requires massive databases in vast data centers.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IS1500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Search Engine Optimization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how do search engines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675"/>
            <a:ext cx="411829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587875"/>
            <a:ext cx="275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a Google data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5efd1f28d6162701b28edc43b99f7b6b942d0f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11372</TotalTime>
  <Words>1989</Words>
  <Application>Microsoft Office PowerPoint</Application>
  <PresentationFormat>On-screen Show (4:3)</PresentationFormat>
  <Paragraphs>340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Office Theme</vt:lpstr>
      <vt:lpstr>IS1500: Introduction to Web Development</vt:lpstr>
      <vt:lpstr>What is a Search Engine?</vt:lpstr>
      <vt:lpstr>Most Popular Search Engines</vt:lpstr>
      <vt:lpstr>Search Engine Rankings</vt:lpstr>
      <vt:lpstr>How Do Search Engines Work?</vt:lpstr>
      <vt:lpstr>Crawling</vt:lpstr>
      <vt:lpstr>Crawling (cont.)</vt:lpstr>
      <vt:lpstr>Indexing</vt:lpstr>
      <vt:lpstr>Indexing (cont.)</vt:lpstr>
      <vt:lpstr>Retrieval</vt:lpstr>
      <vt:lpstr>Ranking</vt:lpstr>
      <vt:lpstr>What is SEO?</vt:lpstr>
      <vt:lpstr>Use of Meta Tags</vt:lpstr>
      <vt:lpstr>Meta Tags</vt:lpstr>
      <vt:lpstr>Meta Tag: Description</vt:lpstr>
      <vt:lpstr>Defining Site-Wide Meta Tags</vt:lpstr>
      <vt:lpstr>Defining Page Meta Tags</vt:lpstr>
      <vt:lpstr>Other Factors Influencing SERP</vt:lpstr>
      <vt:lpstr>Getting better SERPs</vt:lpstr>
      <vt:lpstr>Mahalo: Human SERPs</vt:lpstr>
      <vt:lpstr>Google: Algorithmic SERPs</vt:lpstr>
      <vt:lpstr>Google Hacks</vt:lpstr>
      <vt:lpstr>Google Hack: Set Timers</vt:lpstr>
      <vt:lpstr>Google Hack: Wild Cards</vt:lpstr>
      <vt:lpstr>Google Hack: Similar To</vt:lpstr>
      <vt:lpstr>Google Hack: Flight Times</vt:lpstr>
      <vt:lpstr>Google Hack: Specific Sites</vt:lpstr>
      <vt:lpstr>Google Hack: Exclude Words</vt:lpstr>
      <vt:lpstr>Google Hack: Convert Units</vt:lpstr>
      <vt:lpstr>Google Hack: Boolean Logic</vt:lpstr>
      <vt:lpstr>Google Hack: Compound Search</vt:lpstr>
      <vt:lpstr>Google Hack: Date Range</vt:lpstr>
      <vt:lpstr>Google Hack: Exact Phrase</vt:lpstr>
      <vt:lpstr>Google Hack: Search by Location</vt:lpstr>
      <vt:lpstr>Google Hack: Translation</vt:lpstr>
      <vt:lpstr>Google Hack: Define</vt:lpstr>
      <vt:lpstr>Google Hack: Time Zones</vt:lpstr>
      <vt:lpstr>Google Hack: What Questions</vt:lpstr>
      <vt:lpstr>Google Hack: Find IP</vt:lpstr>
      <vt:lpstr>Google Hack: Sounds Like</vt:lpstr>
      <vt:lpstr>Google Hack: Reminds me of</vt:lpstr>
      <vt:lpstr>Google Hack: Track Packages</vt:lpstr>
      <vt:lpstr>Google Hack: Stock Quotes</vt:lpstr>
      <vt:lpstr>Google Hack: Search Images</vt:lpstr>
      <vt:lpstr>Google Hack: Search by File Type</vt:lpstr>
      <vt:lpstr>Google Hack: Related Sites</vt:lpstr>
      <vt:lpstr>Google Hack: Calculator</vt:lpstr>
      <vt:lpstr>Google Databases</vt:lpstr>
      <vt:lpstr>Google Hack: Cached Pages</vt:lpstr>
      <vt:lpstr>Summary, Review, &amp; Questions…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HCI</dc:title>
  <dc:subject>IS4300: HCI</dc:subject>
  <dc:creator>Martin Schedlbauer</dc:creator>
  <cp:keywords>HCI; Northeastern</cp:keywords>
  <cp:lastModifiedBy>Martin</cp:lastModifiedBy>
  <cp:revision>161</cp:revision>
  <dcterms:created xsi:type="dcterms:W3CDTF">2010-11-08T22:41:18Z</dcterms:created>
  <dcterms:modified xsi:type="dcterms:W3CDTF">2013-11-26T16:26:34Z</dcterms:modified>
</cp:coreProperties>
</file>