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9"/>
  </p:notesMasterIdLst>
  <p:handoutMasterIdLst>
    <p:handoutMasterId r:id="rId60"/>
  </p:handoutMasterIdLst>
  <p:sldIdLst>
    <p:sldId id="256" r:id="rId2"/>
    <p:sldId id="387" r:id="rId3"/>
    <p:sldId id="381" r:id="rId4"/>
    <p:sldId id="389" r:id="rId5"/>
    <p:sldId id="382" r:id="rId6"/>
    <p:sldId id="385" r:id="rId7"/>
    <p:sldId id="386" r:id="rId8"/>
    <p:sldId id="390" r:id="rId9"/>
    <p:sldId id="391" r:id="rId10"/>
    <p:sldId id="401" r:id="rId11"/>
    <p:sldId id="402" r:id="rId12"/>
    <p:sldId id="394" r:id="rId13"/>
    <p:sldId id="395" r:id="rId14"/>
    <p:sldId id="393" r:id="rId15"/>
    <p:sldId id="396" r:id="rId16"/>
    <p:sldId id="397" r:id="rId17"/>
    <p:sldId id="392" r:id="rId18"/>
    <p:sldId id="400" r:id="rId19"/>
    <p:sldId id="405" r:id="rId20"/>
    <p:sldId id="406" r:id="rId21"/>
    <p:sldId id="423" r:id="rId22"/>
    <p:sldId id="425" r:id="rId23"/>
    <p:sldId id="426" r:id="rId24"/>
    <p:sldId id="427" r:id="rId25"/>
    <p:sldId id="424" r:id="rId26"/>
    <p:sldId id="414" r:id="rId27"/>
    <p:sldId id="407" r:id="rId28"/>
    <p:sldId id="408" r:id="rId29"/>
    <p:sldId id="399" r:id="rId30"/>
    <p:sldId id="413" r:id="rId31"/>
    <p:sldId id="404" r:id="rId32"/>
    <p:sldId id="412" r:id="rId33"/>
    <p:sldId id="411" r:id="rId34"/>
    <p:sldId id="430" r:id="rId35"/>
    <p:sldId id="431" r:id="rId36"/>
    <p:sldId id="403" r:id="rId37"/>
    <p:sldId id="428" r:id="rId38"/>
    <p:sldId id="429" r:id="rId39"/>
    <p:sldId id="409" r:id="rId40"/>
    <p:sldId id="410" r:id="rId41"/>
    <p:sldId id="415" r:id="rId42"/>
    <p:sldId id="416" r:id="rId43"/>
    <p:sldId id="440" r:id="rId44"/>
    <p:sldId id="438" r:id="rId45"/>
    <p:sldId id="439" r:id="rId46"/>
    <p:sldId id="417" r:id="rId47"/>
    <p:sldId id="418" r:id="rId48"/>
    <p:sldId id="419" r:id="rId49"/>
    <p:sldId id="420" r:id="rId50"/>
    <p:sldId id="436" r:id="rId51"/>
    <p:sldId id="421" r:id="rId52"/>
    <p:sldId id="422" r:id="rId53"/>
    <p:sldId id="434" r:id="rId54"/>
    <p:sldId id="388" r:id="rId55"/>
    <p:sldId id="383" r:id="rId56"/>
    <p:sldId id="384" r:id="rId57"/>
    <p:sldId id="343" r:id="rId58"/>
  </p:sldIdLst>
  <p:sldSz cx="9144000" cy="6858000" type="screen4x3"/>
  <p:notesSz cx="6858000" cy="9144000"/>
  <p:custDataLst>
    <p:tags r:id="rId6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1265" autoAdjust="0"/>
  </p:normalViewPr>
  <p:slideViewPr>
    <p:cSldViewPr>
      <p:cViewPr varScale="1">
        <p:scale>
          <a:sx n="80" d="100"/>
          <a:sy n="80" d="100"/>
        </p:scale>
        <p:origin x="-120" y="-41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8" d="100"/>
          <a:sy n="88" d="100"/>
        </p:scale>
        <p:origin x="-381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esProps" Target="presProps.xml"/><Relationship Id="rId64" Type="http://schemas.openxmlformats.org/officeDocument/2006/relationships/viewProps" Target="viewProps.xml"/><Relationship Id="rId65" Type="http://schemas.openxmlformats.org/officeDocument/2006/relationships/theme" Target="theme/theme1.xml"/><Relationship Id="rId66"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notesMaster" Target="notesMasters/notes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handoutMaster" Target="handoutMasters/handoutMaster1.xml"/><Relationship Id="rId61" Type="http://schemas.openxmlformats.org/officeDocument/2006/relationships/printerSettings" Target="printerSettings/printerSettings1.bin"/><Relationship Id="rId62" Type="http://schemas.openxmlformats.org/officeDocument/2006/relationships/tags" Target="tags/tag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IS2000</a:t>
            </a: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D2ED8D5-6385-4550-B26D-67CCCCBF7C19}" type="datetimeFigureOut">
              <a:rPr lang="en-US" smtClean="0"/>
              <a:t>2/26/17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88CA270-C59E-4F70-B09B-8474744719AD}" type="slidenum">
              <a:rPr lang="en-US" smtClean="0"/>
              <a:t>‹#›</a:t>
            </a:fld>
            <a:endParaRPr lang="en-US"/>
          </a:p>
        </p:txBody>
      </p:sp>
    </p:spTree>
    <p:extLst>
      <p:ext uri="{BB962C8B-B14F-4D97-AF65-F5344CB8AC3E}">
        <p14:creationId xmlns:p14="http://schemas.microsoft.com/office/powerpoint/2010/main" val="119539679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IS4300</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0B18F0-954F-474E-800A-853E660819CA}" type="datetimeFigureOut">
              <a:rPr lang="en-US" smtClean="0"/>
              <a:t>2/26/17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7BEF0-F076-4906-A921-C330E6E308E9}" type="slidenum">
              <a:rPr lang="en-US" smtClean="0"/>
              <a:t>‹#›</a:t>
            </a:fld>
            <a:endParaRPr lang="en-US"/>
          </a:p>
        </p:txBody>
      </p:sp>
    </p:spTree>
    <p:extLst>
      <p:ext uri="{BB962C8B-B14F-4D97-AF65-F5344CB8AC3E}">
        <p14:creationId xmlns:p14="http://schemas.microsoft.com/office/powerpoint/2010/main" val="213329932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IS4300</a:t>
            </a:r>
            <a:endParaRPr lang="en-US"/>
          </a:p>
        </p:txBody>
      </p:sp>
      <p:sp>
        <p:nvSpPr>
          <p:cNvPr id="5" name="Slide Number Placeholder 4"/>
          <p:cNvSpPr>
            <a:spLocks noGrp="1"/>
          </p:cNvSpPr>
          <p:nvPr>
            <p:ph type="sldNum" sz="quarter" idx="11"/>
          </p:nvPr>
        </p:nvSpPr>
        <p:spPr/>
        <p:txBody>
          <a:bodyPr/>
          <a:lstStyle/>
          <a:p>
            <a:fld id="{B787BEF0-F076-4906-A921-C330E6E308E9}" type="slidenum">
              <a:rPr lang="en-US" smtClean="0"/>
              <a:t>3</a:t>
            </a:fld>
            <a:endParaRPr lang="en-US"/>
          </a:p>
        </p:txBody>
      </p:sp>
    </p:spTree>
    <p:extLst>
      <p:ext uri="{BB962C8B-B14F-4D97-AF65-F5344CB8AC3E}">
        <p14:creationId xmlns:p14="http://schemas.microsoft.com/office/powerpoint/2010/main" val="1290942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IS4300</a:t>
            </a:r>
            <a:endParaRPr lang="en-US"/>
          </a:p>
        </p:txBody>
      </p:sp>
      <p:sp>
        <p:nvSpPr>
          <p:cNvPr id="5" name="Slide Number Placeholder 4"/>
          <p:cNvSpPr>
            <a:spLocks noGrp="1"/>
          </p:cNvSpPr>
          <p:nvPr>
            <p:ph type="sldNum" sz="quarter" idx="11"/>
          </p:nvPr>
        </p:nvSpPr>
        <p:spPr/>
        <p:txBody>
          <a:bodyPr/>
          <a:lstStyle/>
          <a:p>
            <a:fld id="{B787BEF0-F076-4906-A921-C330E6E308E9}" type="slidenum">
              <a:rPr lang="en-US" smtClean="0"/>
              <a:t>13</a:t>
            </a:fld>
            <a:endParaRPr lang="en-US"/>
          </a:p>
        </p:txBody>
      </p:sp>
    </p:spTree>
    <p:extLst>
      <p:ext uri="{BB962C8B-B14F-4D97-AF65-F5344CB8AC3E}">
        <p14:creationId xmlns:p14="http://schemas.microsoft.com/office/powerpoint/2010/main" val="1771342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IS4300</a:t>
            </a:r>
            <a:endParaRPr lang="en-US"/>
          </a:p>
        </p:txBody>
      </p:sp>
      <p:sp>
        <p:nvSpPr>
          <p:cNvPr id="5" name="Slide Number Placeholder 4"/>
          <p:cNvSpPr>
            <a:spLocks noGrp="1"/>
          </p:cNvSpPr>
          <p:nvPr>
            <p:ph type="sldNum" sz="quarter" idx="11"/>
          </p:nvPr>
        </p:nvSpPr>
        <p:spPr/>
        <p:txBody>
          <a:bodyPr/>
          <a:lstStyle/>
          <a:p>
            <a:fld id="{B787BEF0-F076-4906-A921-C330E6E308E9}" type="slidenum">
              <a:rPr lang="en-US" smtClean="0"/>
              <a:t>23</a:t>
            </a:fld>
            <a:endParaRPr lang="en-US"/>
          </a:p>
        </p:txBody>
      </p:sp>
    </p:spTree>
    <p:extLst>
      <p:ext uri="{BB962C8B-B14F-4D97-AF65-F5344CB8AC3E}">
        <p14:creationId xmlns:p14="http://schemas.microsoft.com/office/powerpoint/2010/main" val="4035679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IS1500</a:t>
            </a:r>
            <a:endParaRPr lang="en-US"/>
          </a:p>
        </p:txBody>
      </p:sp>
      <p:sp>
        <p:nvSpPr>
          <p:cNvPr id="6" name="Footer Placeholder 5"/>
          <p:cNvSpPr>
            <a:spLocks noGrp="1"/>
          </p:cNvSpPr>
          <p:nvPr>
            <p:ph type="ftr" sz="quarter" idx="11"/>
          </p:nvPr>
        </p:nvSpPr>
        <p:spPr/>
        <p:txBody>
          <a:bodyPr/>
          <a:lstStyle/>
          <a:p>
            <a:r>
              <a:rPr lang="en-US" smtClean="0"/>
              <a:t>Basic JavaScript</a:t>
            </a:r>
            <a:endParaRPr lang="en-US"/>
          </a:p>
        </p:txBody>
      </p:sp>
      <p:sp>
        <p:nvSpPr>
          <p:cNvPr id="7" name="Slide Number Placeholder 6"/>
          <p:cNvSpPr>
            <a:spLocks noGrp="1"/>
          </p:cNvSpPr>
          <p:nvPr>
            <p:ph type="sldNum" sz="quarter" idx="12"/>
          </p:nvPr>
        </p:nvSpPr>
        <p:spPr/>
        <p:txBody>
          <a:bodyPr/>
          <a:lstStyle/>
          <a:p>
            <a:fld id="{C0F4FBFA-1248-4AAF-9253-30F12188577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IS1500</a:t>
            </a:r>
            <a:endParaRPr lang="en-US"/>
          </a:p>
        </p:txBody>
      </p:sp>
      <p:sp>
        <p:nvSpPr>
          <p:cNvPr id="8" name="Footer Placeholder 7"/>
          <p:cNvSpPr>
            <a:spLocks noGrp="1"/>
          </p:cNvSpPr>
          <p:nvPr>
            <p:ph type="ftr" sz="quarter" idx="11"/>
          </p:nvPr>
        </p:nvSpPr>
        <p:spPr/>
        <p:txBody>
          <a:bodyPr/>
          <a:lstStyle/>
          <a:p>
            <a:r>
              <a:rPr lang="en-US" smtClean="0"/>
              <a:t>Basic JavaScript</a:t>
            </a:r>
            <a:endParaRPr lang="en-US"/>
          </a:p>
        </p:txBody>
      </p:sp>
      <p:sp>
        <p:nvSpPr>
          <p:cNvPr id="9" name="Slide Number Placeholder 8"/>
          <p:cNvSpPr>
            <a:spLocks noGrp="1"/>
          </p:cNvSpPr>
          <p:nvPr>
            <p:ph type="sldNum" sz="quarter" idx="12"/>
          </p:nvPr>
        </p:nvSpPr>
        <p:spPr/>
        <p:txBody>
          <a:bodyPr/>
          <a:lstStyle/>
          <a:p>
            <a:fld id="{C0F4FBFA-1248-4AAF-9253-30F12188577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IS1500</a:t>
            </a:r>
            <a:endParaRPr lang="en-US"/>
          </a:p>
        </p:txBody>
      </p:sp>
      <p:sp>
        <p:nvSpPr>
          <p:cNvPr id="4" name="Footer Placeholder 3"/>
          <p:cNvSpPr>
            <a:spLocks noGrp="1"/>
          </p:cNvSpPr>
          <p:nvPr>
            <p:ph type="ftr" sz="quarter" idx="11"/>
          </p:nvPr>
        </p:nvSpPr>
        <p:spPr/>
        <p:txBody>
          <a:bodyPr/>
          <a:lstStyle/>
          <a:p>
            <a:r>
              <a:rPr lang="en-US" smtClean="0"/>
              <a:t>Basic JavaScript</a:t>
            </a:r>
            <a:endParaRPr lang="en-US"/>
          </a:p>
        </p:txBody>
      </p:sp>
      <p:sp>
        <p:nvSpPr>
          <p:cNvPr id="5" name="Slide Number Placeholder 4"/>
          <p:cNvSpPr>
            <a:spLocks noGrp="1"/>
          </p:cNvSpPr>
          <p:nvPr>
            <p:ph type="sldNum" sz="quarter" idx="12"/>
          </p:nvPr>
        </p:nvSpPr>
        <p:spPr/>
        <p:txBody>
          <a:bodyPr/>
          <a:lstStyle/>
          <a:p>
            <a:fld id="{C0F4FBFA-1248-4AAF-9253-30F12188577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IS1500</a:t>
            </a:r>
            <a:endParaRPr lang="en-US"/>
          </a:p>
        </p:txBody>
      </p:sp>
      <p:sp>
        <p:nvSpPr>
          <p:cNvPr id="3" name="Footer Placeholder 2"/>
          <p:cNvSpPr>
            <a:spLocks noGrp="1"/>
          </p:cNvSpPr>
          <p:nvPr>
            <p:ph type="ftr" sz="quarter" idx="11"/>
          </p:nvPr>
        </p:nvSpPr>
        <p:spPr/>
        <p:txBody>
          <a:bodyPr/>
          <a:lstStyle/>
          <a:p>
            <a:r>
              <a:rPr lang="en-US" smtClean="0"/>
              <a:t>Basic JavaScript</a:t>
            </a:r>
            <a:endParaRPr lang="en-US"/>
          </a:p>
        </p:txBody>
      </p:sp>
      <p:sp>
        <p:nvSpPr>
          <p:cNvPr id="4" name="Slide Number Placeholder 3"/>
          <p:cNvSpPr>
            <a:spLocks noGrp="1"/>
          </p:cNvSpPr>
          <p:nvPr>
            <p:ph type="sldNum" sz="quarter" idx="12"/>
          </p:nvPr>
        </p:nvSpPr>
        <p:spPr/>
        <p:txBody>
          <a:bodyPr/>
          <a:lstStyle/>
          <a:p>
            <a:fld id="{C0F4FBFA-1248-4AAF-9253-30F12188577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IS1500</a:t>
            </a:r>
            <a:endParaRPr lang="en-US"/>
          </a:p>
        </p:txBody>
      </p:sp>
      <p:sp>
        <p:nvSpPr>
          <p:cNvPr id="6" name="Footer Placeholder 5"/>
          <p:cNvSpPr>
            <a:spLocks noGrp="1"/>
          </p:cNvSpPr>
          <p:nvPr>
            <p:ph type="ftr" sz="quarter" idx="11"/>
          </p:nvPr>
        </p:nvSpPr>
        <p:spPr/>
        <p:txBody>
          <a:bodyPr/>
          <a:lstStyle/>
          <a:p>
            <a:r>
              <a:rPr lang="en-US" smtClean="0"/>
              <a:t>Basic JavaScript</a:t>
            </a:r>
            <a:endParaRPr lang="en-US"/>
          </a:p>
        </p:txBody>
      </p:sp>
      <p:sp>
        <p:nvSpPr>
          <p:cNvPr id="7" name="Slide Number Placeholder 6"/>
          <p:cNvSpPr>
            <a:spLocks noGrp="1"/>
          </p:cNvSpPr>
          <p:nvPr>
            <p:ph type="sldNum" sz="quarter" idx="12"/>
          </p:nvPr>
        </p:nvSpPr>
        <p:spPr/>
        <p:txBody>
          <a:bodyPr/>
          <a:lstStyle/>
          <a:p>
            <a:fld id="{C0F4FBFA-1248-4AAF-9253-30F12188577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IS1500</a:t>
            </a:r>
            <a:endParaRPr lang="en-US"/>
          </a:p>
        </p:txBody>
      </p:sp>
      <p:sp>
        <p:nvSpPr>
          <p:cNvPr id="6" name="Footer Placeholder 5"/>
          <p:cNvSpPr>
            <a:spLocks noGrp="1"/>
          </p:cNvSpPr>
          <p:nvPr>
            <p:ph type="ftr" sz="quarter" idx="11"/>
          </p:nvPr>
        </p:nvSpPr>
        <p:spPr/>
        <p:txBody>
          <a:bodyPr/>
          <a:lstStyle/>
          <a:p>
            <a:r>
              <a:rPr lang="en-US" smtClean="0"/>
              <a:t>Basic JavaScript</a:t>
            </a:r>
            <a:endParaRPr lang="en-US"/>
          </a:p>
        </p:txBody>
      </p:sp>
      <p:sp>
        <p:nvSpPr>
          <p:cNvPr id="7" name="Slide Number Placeholder 6"/>
          <p:cNvSpPr>
            <a:spLocks noGrp="1"/>
          </p:cNvSpPr>
          <p:nvPr>
            <p:ph type="sldNum" sz="quarter" idx="12"/>
          </p:nvPr>
        </p:nvSpPr>
        <p:spPr/>
        <p:txBody>
          <a:bodyPr/>
          <a:lstStyle/>
          <a:p>
            <a:fld id="{C0F4FBFA-1248-4AAF-9253-30F12188577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553200"/>
            <a:ext cx="2133600" cy="2825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IS1500</a:t>
            </a:r>
            <a:endParaRPr lang="en-US"/>
          </a:p>
        </p:txBody>
      </p:sp>
      <p:sp>
        <p:nvSpPr>
          <p:cNvPr id="5" name="Footer Placeholder 4"/>
          <p:cNvSpPr>
            <a:spLocks noGrp="1"/>
          </p:cNvSpPr>
          <p:nvPr>
            <p:ph type="ftr" sz="quarter" idx="3"/>
          </p:nvPr>
        </p:nvSpPr>
        <p:spPr>
          <a:xfrm>
            <a:off x="3124200" y="6553200"/>
            <a:ext cx="2895600" cy="28257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Basic JavaScript</a:t>
            </a:r>
            <a:endParaRPr lang="en-US"/>
          </a:p>
        </p:txBody>
      </p:sp>
      <p:sp>
        <p:nvSpPr>
          <p:cNvPr id="6" name="Slide Number Placeholder 5"/>
          <p:cNvSpPr>
            <a:spLocks noGrp="1"/>
          </p:cNvSpPr>
          <p:nvPr>
            <p:ph type="sldNum" sz="quarter" idx="4"/>
          </p:nvPr>
        </p:nvSpPr>
        <p:spPr>
          <a:xfrm>
            <a:off x="6553200" y="6553200"/>
            <a:ext cx="685800" cy="282571"/>
          </a:xfrm>
          <a:prstGeom prst="rect">
            <a:avLst/>
          </a:prstGeom>
        </p:spPr>
        <p:txBody>
          <a:bodyPr vert="horz" lIns="91440" tIns="45720" rIns="91440" bIns="45720" rtlCol="0" anchor="ctr"/>
          <a:lstStyle>
            <a:lvl1pPr algn="r">
              <a:defRPr sz="1200">
                <a:solidFill>
                  <a:schemeClr val="tx1">
                    <a:tint val="75000"/>
                  </a:schemeClr>
                </a:solidFill>
              </a:defRPr>
            </a:lvl1pPr>
          </a:lstStyle>
          <a:p>
            <a:fld id="{C0F4FBFA-1248-4AAF-9253-30F121885773}" type="slidenum">
              <a:rPr lang="en-US" smtClean="0"/>
              <a:t>‹#›</a:t>
            </a:fld>
            <a:endParaRPr lang="en-US"/>
          </a:p>
        </p:txBody>
      </p:sp>
      <p:pic>
        <p:nvPicPr>
          <p:cNvPr id="7" name="Picture 6" descr="NEU CCIS Logo.JPG"/>
          <p:cNvPicPr>
            <a:picLocks noChangeAspect="1"/>
          </p:cNvPicPr>
          <p:nvPr userDrawn="1"/>
        </p:nvPicPr>
        <p:blipFill>
          <a:blip r:embed="rId13" cstate="print">
            <a:extLst>
              <a:ext uri="{BEBA8EAE-BF5A-486C-A8C5-ECC9F3942E4B}">
                <a14:imgProps xmlns:a14="http://schemas.microsoft.com/office/drawing/2010/main">
                  <a14:imgLayer r:embed="rId14">
                    <a14:imgEffect>
                      <a14:brightnessContrast bright="20000" contrast="-40000"/>
                    </a14:imgEffect>
                  </a14:imgLayer>
                </a14:imgProps>
              </a:ext>
            </a:extLst>
          </a:blip>
          <a:stretch>
            <a:fillRect/>
          </a:stretch>
        </p:blipFill>
        <p:spPr>
          <a:xfrm>
            <a:off x="7456720" y="6607957"/>
            <a:ext cx="1524000" cy="20922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microsoft.com/office/2007/relationships/hdphoto" Target="../media/hdphoto2.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 Id="rId3" Type="http://schemas.openxmlformats.org/officeDocument/2006/relationships/image" Target="../media/image11.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590800"/>
            <a:ext cx="8382000" cy="1470025"/>
          </a:xfrm>
        </p:spPr>
        <p:txBody>
          <a:bodyPr>
            <a:normAutofit/>
          </a:bodyPr>
          <a:lstStyle/>
          <a:p>
            <a:pPr algn="l"/>
            <a:r>
              <a:rPr lang="en-US" sz="3600" dirty="0" smtClean="0"/>
              <a:t>IS1500: Introduction to Web Development</a:t>
            </a:r>
            <a:endParaRPr lang="en-US" sz="3600" dirty="0"/>
          </a:p>
        </p:txBody>
      </p:sp>
      <p:sp>
        <p:nvSpPr>
          <p:cNvPr id="3" name="Subtitle 2"/>
          <p:cNvSpPr>
            <a:spLocks noGrp="1"/>
          </p:cNvSpPr>
          <p:nvPr>
            <p:ph type="subTitle" idx="1"/>
          </p:nvPr>
        </p:nvSpPr>
        <p:spPr>
          <a:xfrm>
            <a:off x="457200" y="3733800"/>
            <a:ext cx="8153400" cy="2514600"/>
          </a:xfrm>
        </p:spPr>
        <p:txBody>
          <a:bodyPr>
            <a:normAutofit/>
          </a:bodyPr>
          <a:lstStyle/>
          <a:p>
            <a:pPr algn="l"/>
            <a:r>
              <a:rPr lang="en-US" dirty="0" smtClean="0"/>
              <a:t>Basic JavaScript</a:t>
            </a:r>
          </a:p>
          <a:p>
            <a:pPr algn="l"/>
            <a:endParaRPr lang="en-US" dirty="0" smtClean="0"/>
          </a:p>
          <a:p>
            <a:pPr algn="l"/>
            <a:endParaRPr lang="en-US" sz="1800" i="1" dirty="0" smtClean="0">
              <a:solidFill>
                <a:schemeClr val="accent2">
                  <a:lumMod val="75000"/>
                </a:schemeClr>
              </a:solidFill>
            </a:endParaRPr>
          </a:p>
          <a:p>
            <a:pPr algn="l"/>
            <a:r>
              <a:rPr lang="en-US" sz="1800" i="1" dirty="0" smtClean="0">
                <a:solidFill>
                  <a:schemeClr val="accent2">
                    <a:lumMod val="75000"/>
                  </a:schemeClr>
                </a:solidFill>
              </a:rPr>
              <a:t>Martin Schedlbauer, Ph.D.</a:t>
            </a:r>
          </a:p>
          <a:p>
            <a:pPr algn="l"/>
            <a:r>
              <a:rPr lang="en-US" sz="1800" i="1" dirty="0" smtClean="0">
                <a:solidFill>
                  <a:schemeClr val="accent2">
                    <a:lumMod val="75000"/>
                  </a:schemeClr>
                </a:solidFill>
              </a:rPr>
              <a:t>m.schedlbauer@neu.edu</a:t>
            </a:r>
            <a:endParaRPr lang="en-US" sz="1800" i="1" dirty="0">
              <a:solidFill>
                <a:schemeClr val="accent2">
                  <a:lumMod val="75000"/>
                </a:schemeClr>
              </a:solidFill>
            </a:endParaRPr>
          </a:p>
        </p:txBody>
      </p:sp>
      <p:pic>
        <p:nvPicPr>
          <p:cNvPr id="4" name="Picture 3" descr="NEU CCIS Logo.JPG"/>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490270" y="762000"/>
            <a:ext cx="6701051" cy="914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Names</a:t>
            </a:r>
            <a:endParaRPr lang="en-US" dirty="0"/>
          </a:p>
        </p:txBody>
      </p:sp>
      <p:sp>
        <p:nvSpPr>
          <p:cNvPr id="3" name="Content Placeholder 2"/>
          <p:cNvSpPr>
            <a:spLocks noGrp="1"/>
          </p:cNvSpPr>
          <p:nvPr>
            <p:ph idx="1"/>
          </p:nvPr>
        </p:nvSpPr>
        <p:spPr/>
        <p:txBody>
          <a:bodyPr/>
          <a:lstStyle/>
          <a:p>
            <a:r>
              <a:rPr lang="en-US" dirty="0" smtClean="0"/>
              <a:t>Function names are specified with an identifier so a few rules must be followed:</a:t>
            </a:r>
          </a:p>
          <a:p>
            <a:pPr lvl="1"/>
            <a:r>
              <a:rPr lang="en-US" dirty="0" smtClean="0"/>
              <a:t>You can’t name a function the same as a JavaScript keyword, i.e., stuff built into the language such as “function”, “if”, “for”, “while”</a:t>
            </a:r>
          </a:p>
          <a:p>
            <a:pPr lvl="1"/>
            <a:r>
              <a:rPr lang="en-US" dirty="0" smtClean="0"/>
              <a:t>You must start the function name with a letter</a:t>
            </a:r>
          </a:p>
          <a:p>
            <a:pPr lvl="1"/>
            <a:r>
              <a:rPr lang="en-US" dirty="0" smtClean="0"/>
              <a:t>You can mix upper and lower case letters and numbers, but not special characters like $, #, @, &amp;, ^, %, *, !, space, and so forth</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10</a:t>
            </a:fld>
            <a:endParaRPr lang="en-US"/>
          </a:p>
        </p:txBody>
      </p:sp>
    </p:spTree>
    <p:extLst>
      <p:ext uri="{BB962C8B-B14F-4D97-AF65-F5344CB8AC3E}">
        <p14:creationId xmlns:p14="http://schemas.microsoft.com/office/powerpoint/2010/main" val="186549473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Naming Best Practices</a:t>
            </a:r>
            <a:endParaRPr lang="en-US" dirty="0"/>
          </a:p>
        </p:txBody>
      </p:sp>
      <p:sp>
        <p:nvSpPr>
          <p:cNvPr id="3" name="Content Placeholder 2"/>
          <p:cNvSpPr>
            <a:spLocks noGrp="1"/>
          </p:cNvSpPr>
          <p:nvPr>
            <p:ph idx="1"/>
          </p:nvPr>
        </p:nvSpPr>
        <p:spPr/>
        <p:txBody>
          <a:bodyPr>
            <a:normAutofit lnSpcReduction="10000"/>
          </a:bodyPr>
          <a:lstStyle/>
          <a:p>
            <a:r>
              <a:rPr lang="en-US" dirty="0" smtClean="0"/>
              <a:t>Name your functions with a name that is suggestive of what it does.</a:t>
            </a:r>
          </a:p>
          <a:p>
            <a:r>
              <a:rPr lang="en-US" dirty="0" smtClean="0"/>
              <a:t>Start with a lower case, then mix upper and lower case, but NEVER have a space in your function name.</a:t>
            </a:r>
          </a:p>
          <a:p>
            <a:r>
              <a:rPr lang="en-US" dirty="0" smtClean="0"/>
              <a:t>Good function names:</a:t>
            </a:r>
          </a:p>
          <a:p>
            <a:pPr lvl="1"/>
            <a:r>
              <a:rPr lang="en-US" dirty="0" err="1" smtClean="0"/>
              <a:t>processForm</a:t>
            </a:r>
            <a:r>
              <a:rPr lang="en-US" dirty="0" smtClean="0"/>
              <a:t>, </a:t>
            </a:r>
            <a:r>
              <a:rPr lang="en-US" dirty="0" err="1" smtClean="0"/>
              <a:t>doPageLoad</a:t>
            </a:r>
            <a:r>
              <a:rPr lang="en-US" dirty="0" smtClean="0"/>
              <a:t>, </a:t>
            </a:r>
            <a:r>
              <a:rPr lang="en-US" dirty="0" err="1" smtClean="0"/>
              <a:t>runValidation</a:t>
            </a:r>
            <a:endParaRPr lang="en-US" dirty="0" smtClean="0"/>
          </a:p>
          <a:p>
            <a:r>
              <a:rPr lang="en-US" dirty="0" smtClean="0"/>
              <a:t>Bad function names:</a:t>
            </a:r>
          </a:p>
          <a:p>
            <a:pPr lvl="1"/>
            <a:r>
              <a:rPr lang="en-US" dirty="0" err="1" smtClean="0"/>
              <a:t>dpl</a:t>
            </a:r>
            <a:r>
              <a:rPr lang="en-US" dirty="0" smtClean="0"/>
              <a:t>, d1, d2, func1, </a:t>
            </a:r>
            <a:r>
              <a:rPr lang="en-US" dirty="0" err="1" smtClean="0"/>
              <a:t>myFunc</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11</a:t>
            </a:fld>
            <a:endParaRPr lang="en-US"/>
          </a:p>
        </p:txBody>
      </p:sp>
    </p:spTree>
    <p:extLst>
      <p:ext uri="{BB962C8B-B14F-4D97-AF65-F5344CB8AC3E}">
        <p14:creationId xmlns:p14="http://schemas.microsoft.com/office/powerpoint/2010/main" val="252517795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JavaScript Events</a:t>
            </a:r>
            <a:endParaRPr lang="en-US" dirty="0"/>
          </a:p>
        </p:txBody>
      </p:sp>
      <p:sp>
        <p:nvSpPr>
          <p:cNvPr id="3" name="Content Placeholder 2"/>
          <p:cNvSpPr>
            <a:spLocks noGrp="1"/>
          </p:cNvSpPr>
          <p:nvPr>
            <p:ph idx="1"/>
          </p:nvPr>
        </p:nvSpPr>
        <p:spPr/>
        <p:txBody>
          <a:bodyPr/>
          <a:lstStyle/>
          <a:p>
            <a:r>
              <a:rPr lang="en-US" dirty="0" smtClean="0"/>
              <a:t>JavaScript functions can be called in response to an event.</a:t>
            </a:r>
          </a:p>
          <a:p>
            <a:r>
              <a:rPr lang="en-US" dirty="0" smtClean="0"/>
              <a:t>When the event occurs, the function’s code is executed, but not until the event occurs.</a:t>
            </a:r>
          </a:p>
          <a:p>
            <a:r>
              <a:rPr lang="en-US" dirty="0" smtClean="0"/>
              <a:t>Most HTML elements and all HTML form elements support events that are unique to them.</a:t>
            </a:r>
          </a:p>
          <a:p>
            <a:pPr marL="0" indent="0">
              <a:buNone/>
            </a:pP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12</a:t>
            </a:fld>
            <a:endParaRPr lang="en-US"/>
          </a:p>
        </p:txBody>
      </p:sp>
    </p:spTree>
    <p:extLst>
      <p:ext uri="{BB962C8B-B14F-4D97-AF65-F5344CB8AC3E}">
        <p14:creationId xmlns:p14="http://schemas.microsoft.com/office/powerpoint/2010/main" val="294116321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Button Events</a:t>
            </a:r>
            <a:endParaRPr lang="en-US" dirty="0"/>
          </a:p>
        </p:txBody>
      </p:sp>
      <p:sp>
        <p:nvSpPr>
          <p:cNvPr id="3" name="Content Placeholder 2"/>
          <p:cNvSpPr>
            <a:spLocks noGrp="1"/>
          </p:cNvSpPr>
          <p:nvPr>
            <p:ph idx="1"/>
          </p:nvPr>
        </p:nvSpPr>
        <p:spPr/>
        <p:txBody>
          <a:bodyPr/>
          <a:lstStyle/>
          <a:p>
            <a:r>
              <a:rPr lang="en-US" dirty="0" smtClean="0"/>
              <a:t>The &lt;button&gt; element support this important events:</a:t>
            </a:r>
          </a:p>
          <a:p>
            <a:pPr lvl="1"/>
            <a:r>
              <a:rPr lang="en-US" dirty="0" err="1" smtClean="0"/>
              <a:t>onClick</a:t>
            </a:r>
            <a:r>
              <a:rPr lang="en-US" dirty="0" smtClean="0"/>
              <a:t> – called when the button is pressed</a:t>
            </a:r>
            <a:r>
              <a:rPr lang="en-US" baseline="30000" dirty="0" smtClean="0"/>
              <a:t>1</a:t>
            </a:r>
            <a:endParaRPr lang="en-US" baseline="30000"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13</a:t>
            </a:fld>
            <a:endParaRPr lang="en-US"/>
          </a:p>
        </p:txBody>
      </p:sp>
      <p:sp>
        <p:nvSpPr>
          <p:cNvPr id="7" name="TextBox 6"/>
          <p:cNvSpPr txBox="1"/>
          <p:nvPr/>
        </p:nvSpPr>
        <p:spPr>
          <a:xfrm>
            <a:off x="457200" y="5620149"/>
            <a:ext cx="8077200" cy="523220"/>
          </a:xfrm>
          <a:prstGeom prst="rect">
            <a:avLst/>
          </a:prstGeom>
          <a:noFill/>
        </p:spPr>
        <p:txBody>
          <a:bodyPr wrap="square" rtlCol="0">
            <a:spAutoFit/>
          </a:bodyPr>
          <a:lstStyle/>
          <a:p>
            <a:r>
              <a:rPr lang="en-US" sz="1400" baseline="30000" dirty="0" smtClean="0"/>
              <a:t>1</a:t>
            </a:r>
            <a:r>
              <a:rPr lang="en-US" sz="1400" dirty="0" smtClean="0"/>
              <a:t>Case does not matter as the event is specified in HTML and HTML is not case sensitive, so </a:t>
            </a:r>
            <a:r>
              <a:rPr lang="en-US" sz="1400" dirty="0" err="1" smtClean="0">
                <a:latin typeface="Courier New" panose="02070309020205020404" pitchFamily="49" charset="0"/>
                <a:cs typeface="Courier New" panose="02070309020205020404" pitchFamily="49" charset="0"/>
              </a:rPr>
              <a:t>onclick</a:t>
            </a:r>
            <a:r>
              <a:rPr lang="en-US" sz="1400" dirty="0" smtClean="0"/>
              <a:t> and </a:t>
            </a:r>
            <a:r>
              <a:rPr lang="en-US" sz="1400" dirty="0" err="1">
                <a:latin typeface="Courier New" panose="02070309020205020404" pitchFamily="49" charset="0"/>
                <a:cs typeface="Courier New" panose="02070309020205020404" pitchFamily="49" charset="0"/>
              </a:rPr>
              <a:t>onClick</a:t>
            </a:r>
            <a:r>
              <a:rPr lang="en-US" sz="1400" dirty="0" smtClean="0"/>
              <a:t> are the same.</a:t>
            </a:r>
            <a:endParaRPr lang="en-US" sz="1400" dirty="0"/>
          </a:p>
        </p:txBody>
      </p:sp>
    </p:spTree>
    <p:extLst>
      <p:ext uri="{BB962C8B-B14F-4D97-AF65-F5344CB8AC3E}">
        <p14:creationId xmlns:p14="http://schemas.microsoft.com/office/powerpoint/2010/main" val="110508928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Hello World!</a:t>
            </a:r>
            <a:endParaRPr lang="en-US" dirty="0"/>
          </a:p>
        </p:txBody>
      </p:sp>
      <p:sp>
        <p:nvSpPr>
          <p:cNvPr id="3" name="Content Placeholder 2"/>
          <p:cNvSpPr>
            <a:spLocks noGrp="1"/>
          </p:cNvSpPr>
          <p:nvPr>
            <p:ph idx="1"/>
          </p:nvPr>
        </p:nvSpPr>
        <p:spPr/>
        <p:txBody>
          <a:bodyPr>
            <a:normAutofit/>
          </a:bodyPr>
          <a:lstStyle/>
          <a:p>
            <a:r>
              <a:rPr lang="en-US" sz="1800" dirty="0" smtClean="0"/>
              <a:t>This simple JavaScript code displays an alert message that is called when a user presses the button.</a:t>
            </a:r>
            <a:endParaRPr lang="en-US" sz="1800"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14</a:t>
            </a:fld>
            <a:endParaRPr lang="en-US"/>
          </a:p>
        </p:txBody>
      </p:sp>
      <p:sp>
        <p:nvSpPr>
          <p:cNvPr id="7" name="Rectangle 6"/>
          <p:cNvSpPr/>
          <p:nvPr/>
        </p:nvSpPr>
        <p:spPr>
          <a:xfrm>
            <a:off x="838200" y="2438400"/>
            <a:ext cx="7848600" cy="3785652"/>
          </a:xfrm>
          <a:prstGeom prst="rect">
            <a:avLst/>
          </a:prstGeom>
          <a:solidFill>
            <a:schemeClr val="bg2"/>
          </a:solidFill>
          <a:ln>
            <a:solidFill>
              <a:schemeClr val="bg1">
                <a:lumMod val="50000"/>
              </a:schemeClr>
            </a:solidFill>
          </a:ln>
        </p:spPr>
        <p:txBody>
          <a:bodyPr wrap="square">
            <a:spAutoFit/>
          </a:bodyPr>
          <a:lstStyle/>
          <a:p>
            <a:r>
              <a:rPr lang="en-US" sz="1600" dirty="0">
                <a:solidFill>
                  <a:srgbClr val="0000FF"/>
                </a:solidFill>
                <a:latin typeface="Consolas" panose="020B0609020204030204" pitchFamily="49" charset="0"/>
              </a:rPr>
              <a:t>&lt;</a:t>
            </a:r>
            <a:r>
              <a:rPr lang="en-US" sz="1600" dirty="0">
                <a:solidFill>
                  <a:srgbClr val="A52A2A"/>
                </a:solidFill>
                <a:latin typeface="Consolas" panose="020B0609020204030204" pitchFamily="49" charset="0"/>
              </a:rPr>
              <a:t>!DOCTYPE</a:t>
            </a:r>
            <a:r>
              <a:rPr lang="en-US" sz="1600" dirty="0">
                <a:solidFill>
                  <a:srgbClr val="000000"/>
                </a:solidFill>
                <a:latin typeface="Consolas" panose="020B0609020204030204" pitchFamily="49" charset="0"/>
              </a:rPr>
              <a:t> </a:t>
            </a:r>
            <a:r>
              <a:rPr lang="en-US" sz="1600" dirty="0">
                <a:solidFill>
                  <a:srgbClr val="DC143C"/>
                </a:solidFill>
                <a:latin typeface="Consolas" panose="020B0609020204030204" pitchFamily="49" charset="0"/>
              </a:rPr>
              <a:t>html</a:t>
            </a:r>
            <a:r>
              <a:rPr lang="en-US" sz="1600" dirty="0">
                <a:solidFill>
                  <a:srgbClr val="0000FF"/>
                </a:solidFill>
                <a:latin typeface="Consolas" panose="020B0609020204030204" pitchFamily="49" charset="0"/>
              </a:rPr>
              <a:t>&gt;</a:t>
            </a:r>
            <a:r>
              <a:rPr lang="en-US" sz="1600" dirty="0"/>
              <a:t/>
            </a:r>
            <a:br>
              <a:rPr lang="en-US" sz="1600" dirty="0"/>
            </a:br>
            <a:r>
              <a:rPr lang="en-US" sz="1600" dirty="0">
                <a:solidFill>
                  <a:srgbClr val="0000FF"/>
                </a:solidFill>
                <a:latin typeface="Consolas" panose="020B0609020204030204" pitchFamily="49" charset="0"/>
              </a:rPr>
              <a:t>&lt;</a:t>
            </a:r>
            <a:r>
              <a:rPr lang="en-US" sz="1600" dirty="0">
                <a:solidFill>
                  <a:srgbClr val="A52A2A"/>
                </a:solidFill>
                <a:latin typeface="Consolas" panose="020B0609020204030204" pitchFamily="49" charset="0"/>
              </a:rPr>
              <a:t>html</a:t>
            </a:r>
            <a:r>
              <a:rPr lang="en-US" sz="1600" dirty="0" smtClean="0">
                <a:solidFill>
                  <a:srgbClr val="0000FF"/>
                </a:solidFill>
                <a:latin typeface="Consolas" panose="020B0609020204030204" pitchFamily="49" charset="0"/>
              </a:rPr>
              <a:t>&gt;</a:t>
            </a:r>
          </a:p>
          <a:p>
            <a:r>
              <a:rPr lang="en-US" sz="1600" dirty="0" smtClean="0">
                <a:solidFill>
                  <a:srgbClr val="0000FF"/>
                </a:solidFill>
                <a:latin typeface="Consolas" panose="020B0609020204030204" pitchFamily="49" charset="0"/>
              </a:rPr>
              <a:t>&lt;</a:t>
            </a:r>
            <a:r>
              <a:rPr lang="en-US" sz="1600" dirty="0">
                <a:solidFill>
                  <a:srgbClr val="A52A2A"/>
                </a:solidFill>
                <a:latin typeface="Consolas" panose="020B0609020204030204" pitchFamily="49" charset="0"/>
              </a:rPr>
              <a:t>head</a:t>
            </a:r>
            <a:r>
              <a:rPr lang="en-US" sz="1600" dirty="0">
                <a:solidFill>
                  <a:srgbClr val="0000FF"/>
                </a:solidFill>
                <a:latin typeface="Consolas" panose="020B0609020204030204" pitchFamily="49" charset="0"/>
              </a:rPr>
              <a:t>&gt;</a:t>
            </a:r>
            <a:r>
              <a:rPr lang="en-US" sz="1600" dirty="0">
                <a:solidFill>
                  <a:srgbClr val="000000"/>
                </a:solidFill>
                <a:latin typeface="Consolas" panose="020B0609020204030204" pitchFamily="49" charset="0"/>
              </a:rPr>
              <a:t/>
            </a:r>
            <a:br>
              <a:rPr lang="en-US" sz="1600" dirty="0">
                <a:solidFill>
                  <a:srgbClr val="000000"/>
                </a:solidFill>
                <a:latin typeface="Consolas" panose="020B0609020204030204" pitchFamily="49" charset="0"/>
              </a:rPr>
            </a:br>
            <a:r>
              <a:rPr lang="en-US" sz="1600" dirty="0">
                <a:solidFill>
                  <a:srgbClr val="0000FF"/>
                </a:solidFill>
                <a:latin typeface="Consolas" panose="020B0609020204030204" pitchFamily="49" charset="0"/>
              </a:rPr>
              <a:t>&lt;</a:t>
            </a:r>
            <a:r>
              <a:rPr lang="en-US" sz="1600" dirty="0">
                <a:solidFill>
                  <a:srgbClr val="A52A2A"/>
                </a:solidFill>
                <a:latin typeface="Consolas" panose="020B0609020204030204" pitchFamily="49" charset="0"/>
              </a:rPr>
              <a:t>script</a:t>
            </a:r>
            <a:r>
              <a:rPr lang="en-US" sz="1600" dirty="0">
                <a:solidFill>
                  <a:srgbClr val="0000FF"/>
                </a:solidFill>
                <a:latin typeface="Consolas" panose="020B0609020204030204" pitchFamily="49" charset="0"/>
              </a:rPr>
              <a:t>&gt;</a:t>
            </a:r>
            <a:r>
              <a:rPr lang="en-US" sz="1600" dirty="0">
                <a:solidFill>
                  <a:srgbClr val="000000"/>
                </a:solidFill>
                <a:latin typeface="Consolas" panose="020B0609020204030204" pitchFamily="49" charset="0"/>
              </a:rPr>
              <a:t/>
            </a:r>
            <a:br>
              <a:rPr lang="en-US" sz="1600" dirty="0">
                <a:solidFill>
                  <a:srgbClr val="000000"/>
                </a:solidFill>
                <a:latin typeface="Consolas" panose="020B0609020204030204" pitchFamily="49" charset="0"/>
              </a:rPr>
            </a:br>
            <a:r>
              <a:rPr lang="en-US" sz="1600" dirty="0">
                <a:solidFill>
                  <a:srgbClr val="000000"/>
                </a:solidFill>
                <a:latin typeface="Consolas" panose="020B0609020204030204" pitchFamily="49" charset="0"/>
              </a:rPr>
              <a:t>function </a:t>
            </a:r>
            <a:r>
              <a:rPr lang="en-US" sz="1600" b="1" dirty="0" err="1" smtClean="0">
                <a:solidFill>
                  <a:srgbClr val="0000CD"/>
                </a:solidFill>
                <a:latin typeface="Consolas" panose="020B0609020204030204" pitchFamily="49" charset="0"/>
              </a:rPr>
              <a:t>procClick</a:t>
            </a:r>
            <a:r>
              <a:rPr lang="en-US" sz="1600" dirty="0" smtClean="0">
                <a:solidFill>
                  <a:srgbClr val="000000"/>
                </a:solidFill>
                <a:latin typeface="Consolas" panose="020B0609020204030204" pitchFamily="49" charset="0"/>
              </a:rPr>
              <a:t>() </a:t>
            </a:r>
          </a:p>
          <a:p>
            <a:r>
              <a:rPr lang="en-US" sz="1600" dirty="0" smtClean="0">
                <a:solidFill>
                  <a:srgbClr val="000000"/>
                </a:solidFill>
                <a:latin typeface="Consolas" panose="020B0609020204030204" pitchFamily="49" charset="0"/>
              </a:rPr>
              <a:t>{</a:t>
            </a:r>
            <a:r>
              <a:rPr lang="en-US" sz="1600" dirty="0">
                <a:solidFill>
                  <a:srgbClr val="000000"/>
                </a:solidFill>
                <a:latin typeface="Consolas" panose="020B0609020204030204" pitchFamily="49" charset="0"/>
              </a:rPr>
              <a:t/>
            </a:r>
            <a:br>
              <a:rPr lang="en-US" sz="1600" dirty="0">
                <a:solidFill>
                  <a:srgbClr val="000000"/>
                </a:solidFill>
                <a:latin typeface="Consolas" panose="020B0609020204030204" pitchFamily="49" charset="0"/>
              </a:rPr>
            </a:br>
            <a:r>
              <a:rPr lang="en-US" sz="1600" dirty="0">
                <a:solidFill>
                  <a:srgbClr val="000000"/>
                </a:solidFill>
                <a:latin typeface="Consolas" panose="020B0609020204030204" pitchFamily="49" charset="0"/>
              </a:rPr>
              <a:t>    </a:t>
            </a:r>
            <a:r>
              <a:rPr lang="en-US" sz="1600" dirty="0" smtClean="0">
                <a:solidFill>
                  <a:srgbClr val="000000"/>
                </a:solidFill>
                <a:latin typeface="Consolas" panose="020B0609020204030204" pitchFamily="49" charset="0"/>
              </a:rPr>
              <a:t>alert("Hello World");</a:t>
            </a:r>
            <a:r>
              <a:rPr lang="en-US" sz="1600" dirty="0">
                <a:solidFill>
                  <a:srgbClr val="000000"/>
                </a:solidFill>
                <a:latin typeface="Consolas" panose="020B0609020204030204" pitchFamily="49" charset="0"/>
              </a:rPr>
              <a:t/>
            </a:r>
            <a:br>
              <a:rPr lang="en-US" sz="1600" dirty="0">
                <a:solidFill>
                  <a:srgbClr val="000000"/>
                </a:solidFill>
                <a:latin typeface="Consolas" panose="020B0609020204030204" pitchFamily="49" charset="0"/>
              </a:rPr>
            </a:br>
            <a:r>
              <a:rPr lang="en-US" sz="1600" dirty="0">
                <a:solidFill>
                  <a:srgbClr val="000000"/>
                </a:solidFill>
                <a:latin typeface="Consolas" panose="020B0609020204030204" pitchFamily="49" charset="0"/>
              </a:rPr>
              <a:t>}</a:t>
            </a:r>
            <a:br>
              <a:rPr lang="en-US" sz="1600" dirty="0">
                <a:solidFill>
                  <a:srgbClr val="000000"/>
                </a:solidFill>
                <a:latin typeface="Consolas" panose="020B0609020204030204" pitchFamily="49" charset="0"/>
              </a:rPr>
            </a:br>
            <a:r>
              <a:rPr lang="en-US" sz="1600" dirty="0">
                <a:solidFill>
                  <a:srgbClr val="0000FF"/>
                </a:solidFill>
                <a:latin typeface="Consolas" panose="020B0609020204030204" pitchFamily="49" charset="0"/>
              </a:rPr>
              <a:t>&lt;</a:t>
            </a:r>
            <a:r>
              <a:rPr lang="en-US" sz="1600" dirty="0">
                <a:solidFill>
                  <a:srgbClr val="A52A2A"/>
                </a:solidFill>
                <a:latin typeface="Consolas" panose="020B0609020204030204" pitchFamily="49" charset="0"/>
              </a:rPr>
              <a:t>/script</a:t>
            </a:r>
            <a:r>
              <a:rPr lang="en-US" sz="1600" dirty="0">
                <a:solidFill>
                  <a:srgbClr val="0000FF"/>
                </a:solidFill>
                <a:latin typeface="Consolas" panose="020B0609020204030204" pitchFamily="49" charset="0"/>
              </a:rPr>
              <a:t>&gt;</a:t>
            </a:r>
            <a:r>
              <a:rPr lang="en-US" sz="1600" dirty="0">
                <a:solidFill>
                  <a:srgbClr val="000000"/>
                </a:solidFill>
                <a:latin typeface="Consolas" panose="020B0609020204030204" pitchFamily="49" charset="0"/>
              </a:rPr>
              <a:t/>
            </a:r>
            <a:br>
              <a:rPr lang="en-US" sz="1600" dirty="0">
                <a:solidFill>
                  <a:srgbClr val="000000"/>
                </a:solidFill>
                <a:latin typeface="Consolas" panose="020B0609020204030204" pitchFamily="49" charset="0"/>
              </a:rPr>
            </a:br>
            <a:r>
              <a:rPr lang="en-US" sz="1600" dirty="0">
                <a:solidFill>
                  <a:srgbClr val="0000FF"/>
                </a:solidFill>
                <a:latin typeface="Consolas" panose="020B0609020204030204" pitchFamily="49" charset="0"/>
              </a:rPr>
              <a:t>&lt;</a:t>
            </a:r>
            <a:r>
              <a:rPr lang="en-US" sz="1600" dirty="0">
                <a:solidFill>
                  <a:srgbClr val="A52A2A"/>
                </a:solidFill>
                <a:latin typeface="Consolas" panose="020B0609020204030204" pitchFamily="49" charset="0"/>
              </a:rPr>
              <a:t>/head</a:t>
            </a:r>
            <a:r>
              <a:rPr lang="en-US" sz="1600" dirty="0">
                <a:solidFill>
                  <a:srgbClr val="0000FF"/>
                </a:solidFill>
                <a:latin typeface="Consolas" panose="020B0609020204030204" pitchFamily="49" charset="0"/>
              </a:rPr>
              <a:t>&gt;</a:t>
            </a:r>
            <a:endParaRPr lang="en-US" sz="1600" dirty="0">
              <a:solidFill>
                <a:srgbClr val="000000"/>
              </a:solidFill>
              <a:latin typeface="Consolas" panose="020B0609020204030204" pitchFamily="49" charset="0"/>
            </a:endParaRPr>
          </a:p>
          <a:p>
            <a:r>
              <a:rPr lang="en-US" sz="1600" dirty="0">
                <a:solidFill>
                  <a:srgbClr val="0000FF"/>
                </a:solidFill>
                <a:latin typeface="Consolas" panose="020B0609020204030204" pitchFamily="49" charset="0"/>
              </a:rPr>
              <a:t>&lt;</a:t>
            </a:r>
            <a:r>
              <a:rPr lang="en-US" sz="1600" dirty="0">
                <a:solidFill>
                  <a:srgbClr val="A52A2A"/>
                </a:solidFill>
                <a:latin typeface="Consolas" panose="020B0609020204030204" pitchFamily="49" charset="0"/>
              </a:rPr>
              <a:t>body</a:t>
            </a:r>
            <a:r>
              <a:rPr lang="en-US" sz="1600" dirty="0">
                <a:solidFill>
                  <a:srgbClr val="0000FF"/>
                </a:solidFill>
                <a:latin typeface="Consolas" panose="020B0609020204030204" pitchFamily="49" charset="0"/>
              </a:rPr>
              <a:t>&gt;</a:t>
            </a:r>
            <a:endParaRPr lang="en-US" sz="1600" dirty="0">
              <a:solidFill>
                <a:srgbClr val="000000"/>
              </a:solidFill>
              <a:latin typeface="Consolas" panose="020B0609020204030204" pitchFamily="49" charset="0"/>
            </a:endParaRPr>
          </a:p>
          <a:p>
            <a:r>
              <a:rPr lang="en-US" sz="1600" dirty="0">
                <a:solidFill>
                  <a:srgbClr val="0000FF"/>
                </a:solidFill>
                <a:latin typeface="Consolas" panose="020B0609020204030204" pitchFamily="49" charset="0"/>
              </a:rPr>
              <a:t>&lt;</a:t>
            </a:r>
            <a:r>
              <a:rPr lang="en-US" sz="1600" dirty="0">
                <a:solidFill>
                  <a:srgbClr val="A52A2A"/>
                </a:solidFill>
                <a:latin typeface="Consolas" panose="020B0609020204030204" pitchFamily="49" charset="0"/>
              </a:rPr>
              <a:t>h1</a:t>
            </a:r>
            <a:r>
              <a:rPr lang="en-US" sz="1600" dirty="0">
                <a:solidFill>
                  <a:srgbClr val="0000FF"/>
                </a:solidFill>
                <a:latin typeface="Consolas" panose="020B0609020204030204" pitchFamily="49" charset="0"/>
              </a:rPr>
              <a:t>&gt;</a:t>
            </a:r>
            <a:r>
              <a:rPr lang="en-US" sz="1600" dirty="0">
                <a:solidFill>
                  <a:srgbClr val="000000"/>
                </a:solidFill>
                <a:latin typeface="Consolas" panose="020B0609020204030204" pitchFamily="49" charset="0"/>
              </a:rPr>
              <a:t>My Web Page</a:t>
            </a:r>
            <a:r>
              <a:rPr lang="en-US" sz="1600" dirty="0">
                <a:solidFill>
                  <a:srgbClr val="0000FF"/>
                </a:solidFill>
                <a:latin typeface="Consolas" panose="020B0609020204030204" pitchFamily="49" charset="0"/>
              </a:rPr>
              <a:t>&lt;</a:t>
            </a:r>
            <a:r>
              <a:rPr lang="en-US" sz="1600" dirty="0">
                <a:solidFill>
                  <a:srgbClr val="A52A2A"/>
                </a:solidFill>
                <a:latin typeface="Consolas" panose="020B0609020204030204" pitchFamily="49" charset="0"/>
              </a:rPr>
              <a:t>/h1</a:t>
            </a:r>
            <a:r>
              <a:rPr lang="en-US" sz="1600" dirty="0">
                <a:solidFill>
                  <a:srgbClr val="0000FF"/>
                </a:solidFill>
                <a:latin typeface="Consolas" panose="020B0609020204030204" pitchFamily="49" charset="0"/>
              </a:rPr>
              <a:t>&gt;</a:t>
            </a:r>
            <a:endParaRPr lang="en-US" sz="1600" dirty="0">
              <a:solidFill>
                <a:srgbClr val="000000"/>
              </a:solidFill>
              <a:latin typeface="Consolas" panose="020B0609020204030204" pitchFamily="49" charset="0"/>
            </a:endParaRPr>
          </a:p>
          <a:p>
            <a:r>
              <a:rPr lang="en-US" sz="1600" dirty="0" smtClean="0">
                <a:solidFill>
                  <a:srgbClr val="0000FF"/>
                </a:solidFill>
                <a:latin typeface="Consolas" panose="020B0609020204030204" pitchFamily="49" charset="0"/>
              </a:rPr>
              <a:t>&lt;</a:t>
            </a:r>
            <a:r>
              <a:rPr lang="en-US" sz="1600" dirty="0" smtClean="0">
                <a:solidFill>
                  <a:srgbClr val="A52A2A"/>
                </a:solidFill>
                <a:latin typeface="Consolas" panose="020B0609020204030204" pitchFamily="49" charset="0"/>
              </a:rPr>
              <a:t>button type="button"</a:t>
            </a:r>
            <a:r>
              <a:rPr lang="en-US" sz="1600" dirty="0">
                <a:solidFill>
                  <a:srgbClr val="000000"/>
                </a:solidFill>
                <a:latin typeface="Consolas" panose="020B0609020204030204" pitchFamily="49" charset="0"/>
              </a:rPr>
              <a:t> </a:t>
            </a:r>
            <a:r>
              <a:rPr lang="en-US" sz="1600" i="1" dirty="0" err="1" smtClean="0">
                <a:solidFill>
                  <a:srgbClr val="DC143C"/>
                </a:solidFill>
                <a:latin typeface="Consolas" panose="020B0609020204030204" pitchFamily="49" charset="0"/>
              </a:rPr>
              <a:t>onclick</a:t>
            </a:r>
            <a:r>
              <a:rPr lang="en-US" sz="1600" dirty="0" smtClean="0">
                <a:solidFill>
                  <a:srgbClr val="DC143C"/>
                </a:solidFill>
                <a:latin typeface="Consolas" panose="020B0609020204030204" pitchFamily="49" charset="0"/>
              </a:rPr>
              <a:t>=</a:t>
            </a:r>
            <a:r>
              <a:rPr lang="en-US" sz="1600" dirty="0" smtClean="0">
                <a:solidFill>
                  <a:srgbClr val="0000CD"/>
                </a:solidFill>
                <a:latin typeface="Consolas" panose="020B0609020204030204" pitchFamily="49" charset="0"/>
              </a:rPr>
              <a:t>"</a:t>
            </a:r>
            <a:r>
              <a:rPr lang="en-US" sz="1600" b="1" dirty="0" err="1" smtClean="0">
                <a:solidFill>
                  <a:srgbClr val="0000CD"/>
                </a:solidFill>
                <a:latin typeface="Consolas" panose="020B0609020204030204" pitchFamily="49" charset="0"/>
              </a:rPr>
              <a:t>procClick</a:t>
            </a:r>
            <a:r>
              <a:rPr lang="en-US" sz="1600" b="1" dirty="0" smtClean="0">
                <a:solidFill>
                  <a:srgbClr val="0000CD"/>
                </a:solidFill>
                <a:latin typeface="Consolas" panose="020B0609020204030204" pitchFamily="49" charset="0"/>
              </a:rPr>
              <a:t> </a:t>
            </a:r>
            <a:r>
              <a:rPr lang="en-US" sz="1600" dirty="0" smtClean="0">
                <a:solidFill>
                  <a:srgbClr val="0000CD"/>
                </a:solidFill>
                <a:latin typeface="Consolas" panose="020B0609020204030204" pitchFamily="49" charset="0"/>
              </a:rPr>
              <a:t>()"</a:t>
            </a:r>
            <a:r>
              <a:rPr lang="en-US" sz="1600" dirty="0" smtClean="0">
                <a:solidFill>
                  <a:srgbClr val="0000FF"/>
                </a:solidFill>
                <a:latin typeface="Consolas" panose="020B0609020204030204" pitchFamily="49" charset="0"/>
              </a:rPr>
              <a:t>&gt;</a:t>
            </a:r>
            <a:r>
              <a:rPr lang="en-US" sz="1600" dirty="0" smtClean="0">
                <a:solidFill>
                  <a:srgbClr val="000000"/>
                </a:solidFill>
                <a:latin typeface="Consolas" panose="020B0609020204030204" pitchFamily="49" charset="0"/>
              </a:rPr>
              <a:t>Press Me!</a:t>
            </a:r>
            <a:r>
              <a:rPr lang="en-US" sz="1600" dirty="0" smtClean="0">
                <a:solidFill>
                  <a:srgbClr val="0000FF"/>
                </a:solidFill>
                <a:latin typeface="Consolas" panose="020B0609020204030204" pitchFamily="49" charset="0"/>
              </a:rPr>
              <a:t>&lt;</a:t>
            </a:r>
            <a:r>
              <a:rPr lang="en-US" sz="1600" dirty="0" smtClean="0">
                <a:solidFill>
                  <a:srgbClr val="A52A2A"/>
                </a:solidFill>
                <a:latin typeface="Consolas" panose="020B0609020204030204" pitchFamily="49" charset="0"/>
              </a:rPr>
              <a:t>/</a:t>
            </a:r>
            <a:r>
              <a:rPr lang="en-US" sz="1600" dirty="0">
                <a:solidFill>
                  <a:srgbClr val="A52A2A"/>
                </a:solidFill>
                <a:latin typeface="Consolas" panose="020B0609020204030204" pitchFamily="49" charset="0"/>
              </a:rPr>
              <a:t>button</a:t>
            </a:r>
            <a:r>
              <a:rPr lang="en-US" sz="1600" dirty="0">
                <a:solidFill>
                  <a:srgbClr val="0000FF"/>
                </a:solidFill>
                <a:latin typeface="Consolas" panose="020B0609020204030204" pitchFamily="49" charset="0"/>
              </a:rPr>
              <a:t>&gt;</a:t>
            </a:r>
            <a:endParaRPr lang="en-US" sz="1600" dirty="0">
              <a:solidFill>
                <a:srgbClr val="000000"/>
              </a:solidFill>
              <a:latin typeface="Consolas" panose="020B0609020204030204" pitchFamily="49" charset="0"/>
            </a:endParaRPr>
          </a:p>
          <a:p>
            <a:r>
              <a:rPr lang="en-US" sz="1600" dirty="0">
                <a:solidFill>
                  <a:srgbClr val="0000FF"/>
                </a:solidFill>
                <a:latin typeface="Consolas" panose="020B0609020204030204" pitchFamily="49" charset="0"/>
              </a:rPr>
              <a:t>&lt;</a:t>
            </a:r>
            <a:r>
              <a:rPr lang="en-US" sz="1600" dirty="0">
                <a:solidFill>
                  <a:srgbClr val="A52A2A"/>
                </a:solidFill>
                <a:latin typeface="Consolas" panose="020B0609020204030204" pitchFamily="49" charset="0"/>
              </a:rPr>
              <a:t>/body</a:t>
            </a:r>
            <a:r>
              <a:rPr lang="en-US" sz="1600" dirty="0">
                <a:solidFill>
                  <a:srgbClr val="0000FF"/>
                </a:solidFill>
                <a:latin typeface="Consolas" panose="020B0609020204030204" pitchFamily="49" charset="0"/>
              </a:rPr>
              <a:t>&gt;</a:t>
            </a:r>
            <a:r>
              <a:rPr lang="en-US" sz="1600" dirty="0">
                <a:solidFill>
                  <a:srgbClr val="000000"/>
                </a:solidFill>
                <a:latin typeface="Consolas" panose="020B0609020204030204" pitchFamily="49" charset="0"/>
              </a:rPr>
              <a:t/>
            </a:r>
            <a:br>
              <a:rPr lang="en-US" sz="1600" dirty="0">
                <a:solidFill>
                  <a:srgbClr val="000000"/>
                </a:solidFill>
                <a:latin typeface="Consolas" panose="020B0609020204030204" pitchFamily="49" charset="0"/>
              </a:rPr>
            </a:br>
            <a:r>
              <a:rPr lang="en-US" sz="1600" dirty="0">
                <a:solidFill>
                  <a:srgbClr val="0000FF"/>
                </a:solidFill>
                <a:latin typeface="Consolas" panose="020B0609020204030204" pitchFamily="49" charset="0"/>
              </a:rPr>
              <a:t>&lt;</a:t>
            </a:r>
            <a:r>
              <a:rPr lang="en-US" sz="1600" dirty="0">
                <a:solidFill>
                  <a:srgbClr val="A52A2A"/>
                </a:solidFill>
                <a:latin typeface="Consolas" panose="020B0609020204030204" pitchFamily="49" charset="0"/>
              </a:rPr>
              <a:t>/html</a:t>
            </a:r>
            <a:r>
              <a:rPr lang="en-US" sz="1600" dirty="0">
                <a:solidFill>
                  <a:srgbClr val="0000FF"/>
                </a:solidFill>
                <a:latin typeface="Consolas" panose="020B0609020204030204" pitchFamily="49" charset="0"/>
              </a:rPr>
              <a:t>&gt;</a:t>
            </a:r>
            <a:endParaRPr lang="en-US" sz="1600" b="0" i="0" dirty="0">
              <a:solidFill>
                <a:srgbClr val="000000"/>
              </a:solidFill>
              <a:effectLst/>
              <a:latin typeface="Consolas" panose="020B0609020204030204" pitchFamily="49" charset="0"/>
            </a:endParaRPr>
          </a:p>
        </p:txBody>
      </p:sp>
      <p:pic>
        <p:nvPicPr>
          <p:cNvPr id="8" name="Picture 7"/>
          <p:cNvPicPr>
            <a:picLocks noChangeAspect="1"/>
          </p:cNvPicPr>
          <p:nvPr/>
        </p:nvPicPr>
        <p:blipFill>
          <a:blip r:embed="rId2"/>
          <a:stretch>
            <a:fillRect/>
          </a:stretch>
        </p:blipFill>
        <p:spPr>
          <a:xfrm>
            <a:off x="6656614" y="2895600"/>
            <a:ext cx="1928813" cy="808994"/>
          </a:xfrm>
          <a:prstGeom prst="rect">
            <a:avLst/>
          </a:prstGeom>
        </p:spPr>
      </p:pic>
      <p:pic>
        <p:nvPicPr>
          <p:cNvPr id="9" name="Picture 8"/>
          <p:cNvPicPr>
            <a:picLocks noChangeAspect="1"/>
          </p:cNvPicPr>
          <p:nvPr/>
        </p:nvPicPr>
        <p:blipFill>
          <a:blip r:embed="rId3"/>
          <a:stretch>
            <a:fillRect/>
          </a:stretch>
        </p:blipFill>
        <p:spPr>
          <a:xfrm>
            <a:off x="6678726" y="4131631"/>
            <a:ext cx="1923030" cy="801479"/>
          </a:xfrm>
          <a:prstGeom prst="rect">
            <a:avLst/>
          </a:prstGeom>
        </p:spPr>
      </p:pic>
      <p:sp>
        <p:nvSpPr>
          <p:cNvPr id="10" name="Freeform 9"/>
          <p:cNvSpPr/>
          <p:nvPr/>
        </p:nvSpPr>
        <p:spPr>
          <a:xfrm>
            <a:off x="6878290" y="3603171"/>
            <a:ext cx="137553" cy="489858"/>
          </a:xfrm>
          <a:custGeom>
            <a:avLst/>
            <a:gdLst>
              <a:gd name="connsiteX0" fmla="*/ 137553 w 137553"/>
              <a:gd name="connsiteY0" fmla="*/ 0 h 489858"/>
              <a:gd name="connsiteX1" fmla="*/ 55910 w 137553"/>
              <a:gd name="connsiteY1" fmla="*/ 136072 h 489858"/>
              <a:gd name="connsiteX2" fmla="*/ 6924 w 137553"/>
              <a:gd name="connsiteY2" fmla="*/ 283029 h 489858"/>
              <a:gd name="connsiteX3" fmla="*/ 1481 w 137553"/>
              <a:gd name="connsiteY3" fmla="*/ 489858 h 489858"/>
            </a:gdLst>
            <a:ahLst/>
            <a:cxnLst>
              <a:cxn ang="0">
                <a:pos x="connsiteX0" y="connsiteY0"/>
              </a:cxn>
              <a:cxn ang="0">
                <a:pos x="connsiteX1" y="connsiteY1"/>
              </a:cxn>
              <a:cxn ang="0">
                <a:pos x="connsiteX2" y="connsiteY2"/>
              </a:cxn>
              <a:cxn ang="0">
                <a:pos x="connsiteX3" y="connsiteY3"/>
              </a:cxn>
            </a:cxnLst>
            <a:rect l="l" t="t" r="r" b="b"/>
            <a:pathLst>
              <a:path w="137553" h="489858">
                <a:moveTo>
                  <a:pt x="137553" y="0"/>
                </a:moveTo>
                <a:cubicBezTo>
                  <a:pt x="107617" y="44450"/>
                  <a:pt x="77681" y="88901"/>
                  <a:pt x="55910" y="136072"/>
                </a:cubicBezTo>
                <a:cubicBezTo>
                  <a:pt x="34139" y="183243"/>
                  <a:pt x="15995" y="224065"/>
                  <a:pt x="6924" y="283029"/>
                </a:cubicBezTo>
                <a:cubicBezTo>
                  <a:pt x="-2147" y="341993"/>
                  <a:pt x="-333" y="415925"/>
                  <a:pt x="1481" y="489858"/>
                </a:cubicBezTo>
              </a:path>
            </a:pathLst>
          </a:custGeom>
          <a:noFill/>
          <a:ln>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0"/>
          <p:cNvSpPr/>
          <p:nvPr/>
        </p:nvSpPr>
        <p:spPr>
          <a:xfrm>
            <a:off x="3886200" y="2895600"/>
            <a:ext cx="2286000" cy="808994"/>
          </a:xfrm>
          <a:prstGeom prst="borderCallout1">
            <a:avLst>
              <a:gd name="adj1" fmla="val 18750"/>
              <a:gd name="adj2" fmla="val -8333"/>
              <a:gd name="adj3" fmla="val 66750"/>
              <a:gd name="adj4" fmla="val -266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Even though this function appears before the HTML code it is not “run” until the function is explicitly called</a:t>
            </a:r>
            <a:endParaRPr lang="en-US" sz="1200" dirty="0"/>
          </a:p>
        </p:txBody>
      </p:sp>
      <p:sp>
        <p:nvSpPr>
          <p:cNvPr id="12" name="Freeform 11"/>
          <p:cNvSpPr/>
          <p:nvPr/>
        </p:nvSpPr>
        <p:spPr>
          <a:xfrm>
            <a:off x="3276600" y="3701143"/>
            <a:ext cx="1018483" cy="1692728"/>
          </a:xfrm>
          <a:custGeom>
            <a:avLst/>
            <a:gdLst>
              <a:gd name="connsiteX0" fmla="*/ 337457 w 1018483"/>
              <a:gd name="connsiteY0" fmla="*/ 1692728 h 1692728"/>
              <a:gd name="connsiteX1" fmla="*/ 625929 w 1018483"/>
              <a:gd name="connsiteY1" fmla="*/ 1453243 h 1692728"/>
              <a:gd name="connsiteX2" fmla="*/ 859971 w 1018483"/>
              <a:gd name="connsiteY2" fmla="*/ 1191986 h 1692728"/>
              <a:gd name="connsiteX3" fmla="*/ 1017814 w 1018483"/>
              <a:gd name="connsiteY3" fmla="*/ 843643 h 1692728"/>
              <a:gd name="connsiteX4" fmla="*/ 903514 w 1018483"/>
              <a:gd name="connsiteY4" fmla="*/ 451757 h 1692728"/>
              <a:gd name="connsiteX5" fmla="*/ 604157 w 1018483"/>
              <a:gd name="connsiteY5" fmla="*/ 195943 h 1692728"/>
              <a:gd name="connsiteX6" fmla="*/ 315686 w 1018483"/>
              <a:gd name="connsiteY6" fmla="*/ 76200 h 1692728"/>
              <a:gd name="connsiteX7" fmla="*/ 0 w 1018483"/>
              <a:gd name="connsiteY7" fmla="*/ 0 h 1692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8483" h="1692728">
                <a:moveTo>
                  <a:pt x="337457" y="1692728"/>
                </a:moveTo>
                <a:cubicBezTo>
                  <a:pt x="438150" y="1614714"/>
                  <a:pt x="538843" y="1536700"/>
                  <a:pt x="625929" y="1453243"/>
                </a:cubicBezTo>
                <a:cubicBezTo>
                  <a:pt x="713015" y="1369786"/>
                  <a:pt x="794657" y="1293586"/>
                  <a:pt x="859971" y="1191986"/>
                </a:cubicBezTo>
                <a:cubicBezTo>
                  <a:pt x="925285" y="1090386"/>
                  <a:pt x="1010557" y="967014"/>
                  <a:pt x="1017814" y="843643"/>
                </a:cubicBezTo>
                <a:cubicBezTo>
                  <a:pt x="1025071" y="720271"/>
                  <a:pt x="972457" y="559707"/>
                  <a:pt x="903514" y="451757"/>
                </a:cubicBezTo>
                <a:cubicBezTo>
                  <a:pt x="834571" y="343807"/>
                  <a:pt x="702128" y="258536"/>
                  <a:pt x="604157" y="195943"/>
                </a:cubicBezTo>
                <a:cubicBezTo>
                  <a:pt x="506186" y="133350"/>
                  <a:pt x="416379" y="108857"/>
                  <a:pt x="315686" y="76200"/>
                </a:cubicBezTo>
                <a:cubicBezTo>
                  <a:pt x="214993" y="43543"/>
                  <a:pt x="107496" y="21771"/>
                  <a:pt x="0" y="0"/>
                </a:cubicBezTo>
              </a:path>
            </a:pathLst>
          </a:custGeom>
          <a:noFill/>
          <a:ln>
            <a:solidFill>
              <a:schemeClr val="tx2">
                <a:lumMod val="60000"/>
                <a:lumOff val="40000"/>
              </a:schemeClr>
            </a:solidFill>
            <a:prstDash val="sysDot"/>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2988129" y="4098079"/>
            <a:ext cx="3586842" cy="609454"/>
          </a:xfrm>
          <a:custGeom>
            <a:avLst/>
            <a:gdLst>
              <a:gd name="connsiteX0" fmla="*/ 0 w 3586842"/>
              <a:gd name="connsiteY0" fmla="*/ 76592 h 609454"/>
              <a:gd name="connsiteX1" fmla="*/ 179614 w 3586842"/>
              <a:gd name="connsiteY1" fmla="*/ 386835 h 609454"/>
              <a:gd name="connsiteX2" fmla="*/ 560614 w 3586842"/>
              <a:gd name="connsiteY2" fmla="*/ 599107 h 609454"/>
              <a:gd name="connsiteX3" fmla="*/ 1567542 w 3586842"/>
              <a:gd name="connsiteY3" fmla="*/ 54821 h 609454"/>
              <a:gd name="connsiteX4" fmla="*/ 2579914 w 3586842"/>
              <a:gd name="connsiteY4" fmla="*/ 38492 h 609454"/>
              <a:gd name="connsiteX5" fmla="*/ 3586842 w 3586842"/>
              <a:gd name="connsiteY5" fmla="*/ 228992 h 609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86842" h="609454">
                <a:moveTo>
                  <a:pt x="0" y="76592"/>
                </a:moveTo>
                <a:cubicBezTo>
                  <a:pt x="43089" y="188170"/>
                  <a:pt x="86178" y="299749"/>
                  <a:pt x="179614" y="386835"/>
                </a:cubicBezTo>
                <a:cubicBezTo>
                  <a:pt x="273050" y="473921"/>
                  <a:pt x="329293" y="654443"/>
                  <a:pt x="560614" y="599107"/>
                </a:cubicBezTo>
                <a:cubicBezTo>
                  <a:pt x="791935" y="543771"/>
                  <a:pt x="1230992" y="148257"/>
                  <a:pt x="1567542" y="54821"/>
                </a:cubicBezTo>
                <a:cubicBezTo>
                  <a:pt x="1904092" y="-38615"/>
                  <a:pt x="2243364" y="9464"/>
                  <a:pt x="2579914" y="38492"/>
                </a:cubicBezTo>
                <a:cubicBezTo>
                  <a:pt x="2916464" y="67520"/>
                  <a:pt x="3251653" y="148256"/>
                  <a:pt x="3586842" y="228992"/>
                </a:cubicBezTo>
              </a:path>
            </a:pathLst>
          </a:custGeom>
          <a:noFill/>
          <a:ln>
            <a:solidFill>
              <a:schemeClr val="tx2">
                <a:lumMod val="60000"/>
                <a:lumOff val="40000"/>
              </a:schemeClr>
            </a:solidFill>
            <a:prstDash val="sysDot"/>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52618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b="1" dirty="0" smtClean="0"/>
              <a:t>alert() </a:t>
            </a:r>
            <a:r>
              <a:rPr lang="en-US" dirty="0" smtClean="0"/>
              <a:t>Function</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a</a:t>
            </a:r>
            <a:r>
              <a:rPr lang="en-US" b="1" dirty="0" smtClean="0"/>
              <a:t>lert() </a:t>
            </a:r>
            <a:r>
              <a:rPr lang="en-US" dirty="0" smtClean="0"/>
              <a:t>is one of the many built-in functions.</a:t>
            </a:r>
          </a:p>
          <a:p>
            <a:r>
              <a:rPr lang="en-US" dirty="0" smtClean="0"/>
              <a:t>It displays a message in a popup dialog box when called.</a:t>
            </a:r>
          </a:p>
          <a:p>
            <a:r>
              <a:rPr lang="en-US" dirty="0" smtClean="0"/>
              <a:t>While </a:t>
            </a:r>
            <a:r>
              <a:rPr lang="en-US" b="1" dirty="0" smtClean="0"/>
              <a:t>alert() </a:t>
            </a:r>
            <a:r>
              <a:rPr lang="en-US" dirty="0" smtClean="0"/>
              <a:t>is not generally useful for user interfaces and web pages, it can be very helpful in “debugging” your code.</a:t>
            </a:r>
          </a:p>
          <a:p>
            <a:pPr lvl="1"/>
            <a:r>
              <a:rPr lang="en-US" dirty="0" smtClean="0"/>
              <a:t>Insert an </a:t>
            </a:r>
            <a:r>
              <a:rPr lang="en-US" b="1" dirty="0"/>
              <a:t>alert() </a:t>
            </a:r>
            <a:r>
              <a:rPr lang="en-US" dirty="0" smtClean="0"/>
              <a:t>at the beginning of your JavaScript function to see if the function is set up correctly. If you see the alert box you know that your function is being called.</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15</a:t>
            </a:fld>
            <a:endParaRPr lang="en-US"/>
          </a:p>
        </p:txBody>
      </p:sp>
    </p:spTree>
    <p:extLst>
      <p:ext uri="{BB962C8B-B14F-4D97-AF65-F5344CB8AC3E}">
        <p14:creationId xmlns:p14="http://schemas.microsoft.com/office/powerpoint/2010/main" val="222847196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HTML Elements with Events</a:t>
            </a:r>
            <a:endParaRPr lang="en-US" dirty="0"/>
          </a:p>
        </p:txBody>
      </p:sp>
      <p:sp>
        <p:nvSpPr>
          <p:cNvPr id="3" name="Content Placeholder 2"/>
          <p:cNvSpPr>
            <a:spLocks noGrp="1"/>
          </p:cNvSpPr>
          <p:nvPr>
            <p:ph idx="1"/>
          </p:nvPr>
        </p:nvSpPr>
        <p:spPr/>
        <p:txBody>
          <a:bodyPr/>
          <a:lstStyle/>
          <a:p>
            <a:r>
              <a:rPr lang="en-US" dirty="0" smtClean="0"/>
              <a:t>Most HTML elements support events:</a:t>
            </a:r>
          </a:p>
          <a:p>
            <a:pPr lvl="1"/>
            <a:r>
              <a:rPr lang="en-US" dirty="0" smtClean="0"/>
              <a:t>&lt;</a:t>
            </a:r>
            <a:r>
              <a:rPr lang="en-US" dirty="0" err="1" smtClean="0"/>
              <a:t>img</a:t>
            </a:r>
            <a:r>
              <a:rPr lang="en-US" dirty="0" smtClean="0"/>
              <a:t>&gt;</a:t>
            </a:r>
          </a:p>
          <a:p>
            <a:pPr lvl="1"/>
            <a:r>
              <a:rPr lang="en-US" dirty="0" smtClean="0"/>
              <a:t>&lt;button&gt;</a:t>
            </a:r>
          </a:p>
          <a:p>
            <a:pPr lvl="1"/>
            <a:r>
              <a:rPr lang="en-US" dirty="0" smtClean="0"/>
              <a:t>&lt;input&gt;</a:t>
            </a:r>
          </a:p>
          <a:p>
            <a:r>
              <a:rPr lang="en-US" dirty="0" smtClean="0"/>
              <a:t>Even…</a:t>
            </a:r>
          </a:p>
          <a:p>
            <a:pPr lvl="1"/>
            <a:r>
              <a:rPr lang="en-US" dirty="0" smtClean="0"/>
              <a:t>&lt;p&gt;</a:t>
            </a:r>
          </a:p>
          <a:p>
            <a:pPr lvl="1"/>
            <a:r>
              <a:rPr lang="en-US" dirty="0" smtClean="0"/>
              <a:t>&lt;body&gt;</a:t>
            </a:r>
          </a:p>
          <a:p>
            <a:pPr lvl="1"/>
            <a:r>
              <a:rPr lang="en-US" dirty="0" smtClean="0"/>
              <a:t>&lt;form&gt;</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16</a:t>
            </a:fld>
            <a:endParaRPr lang="en-US"/>
          </a:p>
        </p:txBody>
      </p:sp>
    </p:spTree>
    <p:extLst>
      <p:ext uri="{BB962C8B-B14F-4D97-AF65-F5344CB8AC3E}">
        <p14:creationId xmlns:p14="http://schemas.microsoft.com/office/powerpoint/2010/main" val="283638347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Questions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Where do I put the &lt;script&gt; section?</a:t>
            </a:r>
          </a:p>
          <a:p>
            <a:pPr lvl="1"/>
            <a:r>
              <a:rPr lang="en-US" dirty="0" smtClean="0"/>
              <a:t>Anywhere is fine, but generally at the top of the page before the &lt;body&gt; tag.</a:t>
            </a:r>
          </a:p>
          <a:p>
            <a:r>
              <a:rPr lang="en-US" dirty="0" smtClean="0"/>
              <a:t>Can I have more than one &lt;script&gt; section?</a:t>
            </a:r>
          </a:p>
          <a:p>
            <a:pPr lvl="1"/>
            <a:r>
              <a:rPr lang="en-US" dirty="0" smtClean="0"/>
              <a:t>Yes, but most HTML pages have just one.</a:t>
            </a:r>
          </a:p>
          <a:p>
            <a:r>
              <a:rPr lang="en-US" dirty="0" smtClean="0"/>
              <a:t>Does spelling and case matter?</a:t>
            </a:r>
          </a:p>
          <a:p>
            <a:pPr lvl="1"/>
            <a:r>
              <a:rPr lang="en-US" dirty="0" smtClean="0"/>
              <a:t>Yes! JavaScript is </a:t>
            </a:r>
            <a:r>
              <a:rPr lang="en-US" i="1" dirty="0" smtClean="0"/>
              <a:t>case sensitive</a:t>
            </a:r>
            <a:r>
              <a:rPr lang="en-US" dirty="0" smtClean="0"/>
              <a:t>, so there’s a big difference between </a:t>
            </a:r>
            <a:r>
              <a:rPr lang="en-US" b="1" dirty="0" smtClean="0"/>
              <a:t>function</a:t>
            </a:r>
            <a:r>
              <a:rPr lang="en-US" dirty="0" smtClean="0"/>
              <a:t> and </a:t>
            </a:r>
            <a:r>
              <a:rPr lang="en-US" b="1" dirty="0" smtClean="0"/>
              <a:t>Function</a:t>
            </a:r>
            <a:r>
              <a:rPr lang="en-US" dirty="0" smtClean="0"/>
              <a:t>.</a:t>
            </a:r>
          </a:p>
          <a:p>
            <a:r>
              <a:rPr lang="en-US" dirty="0" smtClean="0"/>
              <a:t>Does the order with which I write the code statements matter?</a:t>
            </a:r>
          </a:p>
          <a:p>
            <a:pPr lvl="1"/>
            <a:r>
              <a:rPr lang="en-US" dirty="0" smtClean="0"/>
              <a:t>Most definitely! Statements are executed in the order you write them.</a:t>
            </a:r>
          </a:p>
          <a:p>
            <a:r>
              <a:rPr lang="en-US" dirty="0" smtClean="0"/>
              <a:t>The code in my function doesn’t work. What’s wrong?</a:t>
            </a:r>
          </a:p>
          <a:p>
            <a:pPr lvl="1"/>
            <a:r>
              <a:rPr lang="en-US" dirty="0" smtClean="0"/>
              <a:t>Are you calling the function? Did you put an alert() call into the function to see if it’s getting called? Check the spelling of your code…</a:t>
            </a:r>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17</a:t>
            </a:fld>
            <a:endParaRPr lang="en-US"/>
          </a:p>
        </p:txBody>
      </p:sp>
    </p:spTree>
    <p:extLst>
      <p:ext uri="{BB962C8B-B14F-4D97-AF65-F5344CB8AC3E}">
        <p14:creationId xmlns:p14="http://schemas.microsoft.com/office/powerpoint/2010/main" val="64086205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JavaScript Statements</a:t>
            </a:r>
            <a:endParaRPr lang="en-US" dirty="0"/>
          </a:p>
        </p:txBody>
      </p:sp>
      <p:sp>
        <p:nvSpPr>
          <p:cNvPr id="8" name="Text Placeholder 7"/>
          <p:cNvSpPr>
            <a:spLocks noGrp="1"/>
          </p:cNvSpPr>
          <p:nvPr>
            <p:ph type="body" idx="1"/>
          </p:nvPr>
        </p:nvSpPr>
        <p:spPr/>
        <p:txBody>
          <a:bodyPr/>
          <a:lstStyle/>
          <a:p>
            <a:r>
              <a:rPr lang="en-US" dirty="0" smtClean="0"/>
              <a:t>Basic JavaScript</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18</a:t>
            </a:fld>
            <a:endParaRPr lang="en-US"/>
          </a:p>
        </p:txBody>
      </p:sp>
    </p:spTree>
    <p:extLst>
      <p:ext uri="{BB962C8B-B14F-4D97-AF65-F5344CB8AC3E}">
        <p14:creationId xmlns:p14="http://schemas.microsoft.com/office/powerpoint/2010/main" val="279144304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Variables hold temporary values such as form fields, results of calculations, or constants.</a:t>
            </a:r>
          </a:p>
          <a:p>
            <a:r>
              <a:rPr lang="en-US" dirty="0" smtClean="0"/>
              <a:t>A variable should (but doesn’t have to be) declared before it’s used for the first time.</a:t>
            </a:r>
          </a:p>
          <a:p>
            <a:r>
              <a:rPr lang="en-US" dirty="0" smtClean="0"/>
              <a:t>JavaScript is a loosely typed language where variables can take on whatever data type they need based on the value they old.</a:t>
            </a:r>
          </a:p>
          <a:p>
            <a:r>
              <a:rPr lang="en-US" dirty="0" smtClean="0"/>
              <a:t>Naming of variables follows the same restrictions as the naming of functions.</a:t>
            </a:r>
          </a:p>
          <a:p>
            <a:r>
              <a:rPr lang="en-US" dirty="0" smtClean="0"/>
              <a:t>Variables can be initialized when they are declared.</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19</a:t>
            </a:fld>
            <a:endParaRPr lang="en-US"/>
          </a:p>
        </p:txBody>
      </p:sp>
    </p:spTree>
    <p:extLst>
      <p:ext uri="{BB962C8B-B14F-4D97-AF65-F5344CB8AC3E}">
        <p14:creationId xmlns:p14="http://schemas.microsoft.com/office/powerpoint/2010/main" val="367811759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JavaScript Essentials</a:t>
            </a:r>
            <a:endParaRPr lang="en-US" dirty="0"/>
          </a:p>
        </p:txBody>
      </p:sp>
      <p:sp>
        <p:nvSpPr>
          <p:cNvPr id="8" name="Text Placeholder 7"/>
          <p:cNvSpPr>
            <a:spLocks noGrp="1"/>
          </p:cNvSpPr>
          <p:nvPr>
            <p:ph type="body" idx="1"/>
          </p:nvPr>
        </p:nvSpPr>
        <p:spPr/>
        <p:txBody>
          <a:bodyPr/>
          <a:lstStyle/>
          <a:p>
            <a:r>
              <a:rPr lang="en-US" dirty="0" smtClean="0"/>
              <a:t>Basic JavaScript</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2</a:t>
            </a:fld>
            <a:endParaRPr lang="en-US"/>
          </a:p>
        </p:txBody>
      </p:sp>
    </p:spTree>
    <p:extLst>
      <p:ext uri="{BB962C8B-B14F-4D97-AF65-F5344CB8AC3E}">
        <p14:creationId xmlns:p14="http://schemas.microsoft.com/office/powerpoint/2010/main" val="409160673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of Variables Declarations</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20</a:t>
            </a:fld>
            <a:endParaRPr lang="en-US"/>
          </a:p>
        </p:txBody>
      </p:sp>
      <p:sp>
        <p:nvSpPr>
          <p:cNvPr id="7" name="Rectangle 6"/>
          <p:cNvSpPr/>
          <p:nvPr/>
        </p:nvSpPr>
        <p:spPr>
          <a:xfrm>
            <a:off x="990600" y="1676400"/>
            <a:ext cx="7086600" cy="3416320"/>
          </a:xfrm>
          <a:prstGeom prst="rect">
            <a:avLst/>
          </a:prstGeom>
          <a:solidFill>
            <a:schemeClr val="bg2"/>
          </a:solidFill>
        </p:spPr>
        <p:txBody>
          <a:bodyPr wrap="square">
            <a:spAutoFit/>
          </a:bodyPr>
          <a:lstStyle/>
          <a:p>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a:p>
            <a:r>
              <a:rPr lang="en-US" b="1" dirty="0">
                <a:solidFill>
                  <a:schemeClr val="accent2">
                    <a:lumMod val="75000"/>
                  </a:schemeClr>
                </a:solidFill>
                <a:latin typeface="Courier New" panose="02070309020205020404" pitchFamily="49" charset="0"/>
                <a:cs typeface="Courier New" panose="02070309020205020404" pitchFamily="49" charset="0"/>
              </a:rPr>
              <a:t>f</a:t>
            </a:r>
            <a:r>
              <a:rPr lang="en-US" b="1" dirty="0" smtClean="0">
                <a:solidFill>
                  <a:schemeClr val="accent2">
                    <a:lumMod val="75000"/>
                  </a:schemeClr>
                </a:solidFill>
                <a:latin typeface="Courier New" panose="02070309020205020404" pitchFamily="49" charset="0"/>
                <a:cs typeface="Courier New" panose="02070309020205020404" pitchFamily="49" charset="0"/>
              </a:rPr>
              <a:t>unction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functionName</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var</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hisAge</a:t>
            </a:r>
            <a:r>
              <a:rPr lang="en-US" b="1" dirty="0" smtClean="0">
                <a:solidFill>
                  <a:schemeClr val="accent2">
                    <a:lumMod val="75000"/>
                  </a:schemeClr>
                </a:solidFill>
                <a:latin typeface="Courier New" panose="02070309020205020404" pitchFamily="49" charset="0"/>
                <a:cs typeface="Courier New" panose="02070309020205020404" pitchFamily="49" charset="0"/>
              </a:rPr>
              <a:t> = 20;           // declare variable</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var</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herAge</a:t>
            </a:r>
            <a:r>
              <a:rPr lang="en-US" b="1" dirty="0" smtClean="0">
                <a:solidFill>
                  <a:schemeClr val="accent2">
                    <a:lumMod val="75000"/>
                  </a:schemeClr>
                </a:solidFill>
                <a:latin typeface="Courier New" panose="02070309020205020404" pitchFamily="49" charset="0"/>
                <a:cs typeface="Courier New" panose="02070309020205020404" pitchFamily="49" charset="0"/>
              </a:rPr>
              <a:t> = 22;           // </a:t>
            </a:r>
            <a:r>
              <a:rPr lang="en-US" b="1" dirty="0">
                <a:solidFill>
                  <a:schemeClr val="accent2">
                    <a:lumMod val="75000"/>
                  </a:schemeClr>
                </a:solidFill>
                <a:latin typeface="Courier New" panose="02070309020205020404" pitchFamily="49" charset="0"/>
                <a:cs typeface="Courier New" panose="02070309020205020404" pitchFamily="49" charset="0"/>
              </a:rPr>
              <a:t>declare variable        </a:t>
            </a:r>
            <a:endParaRPr lang="en-US" b="1" dirty="0" smtClean="0">
              <a:solidFill>
                <a:schemeClr val="accent2">
                  <a:lumMod val="75000"/>
                </a:schemeClr>
              </a:solidFill>
              <a:latin typeface="Courier New" panose="02070309020205020404" pitchFamily="49" charset="0"/>
              <a:cs typeface="Courier New" panose="02070309020205020404" pitchFamily="49" charset="0"/>
            </a:endParaRP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var</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ageDiff</a:t>
            </a:r>
            <a:r>
              <a:rPr lang="en-US" b="1" dirty="0" smtClean="0">
                <a:solidFill>
                  <a:schemeClr val="accent2">
                    <a:lumMod val="75000"/>
                  </a:schemeClr>
                </a:solidFill>
                <a:latin typeface="Courier New" panose="02070309020205020404" pitchFamily="49" charset="0"/>
                <a:cs typeface="Courier New" panose="02070309020205020404" pitchFamily="49" charset="0"/>
              </a:rPr>
              <a:t>;               // no initialization</a:t>
            </a:r>
          </a:p>
          <a:p>
            <a:endParaRPr lang="en-US" b="1" dirty="0">
              <a:solidFill>
                <a:schemeClr val="accent2">
                  <a:lumMod val="75000"/>
                </a:schemeClr>
              </a:solidFill>
              <a:latin typeface="Courier New" panose="02070309020205020404" pitchFamily="49" charset="0"/>
              <a:cs typeface="Courier New" panose="02070309020205020404" pitchFamily="49" charset="0"/>
            </a:endParaRPr>
          </a:p>
          <a:p>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ageDiff</a:t>
            </a:r>
            <a:r>
              <a:rPr lang="en-US" b="1" dirty="0" smtClean="0">
                <a:solidFill>
                  <a:schemeClr val="accent2">
                    <a:lumMod val="75000"/>
                  </a:schemeClr>
                </a:solidFill>
                <a:latin typeface="Courier New" panose="02070309020205020404" pitchFamily="49" charset="0"/>
                <a:cs typeface="Courier New" panose="02070309020205020404" pitchFamily="49" charset="0"/>
              </a:rPr>
              <a:t> = </a:t>
            </a:r>
            <a:r>
              <a:rPr lang="en-US" b="1" dirty="0" err="1" smtClean="0">
                <a:solidFill>
                  <a:schemeClr val="accent2">
                    <a:lumMod val="75000"/>
                  </a:schemeClr>
                </a:solidFill>
                <a:latin typeface="Courier New" panose="02070309020205020404" pitchFamily="49" charset="0"/>
                <a:cs typeface="Courier New" panose="02070309020205020404" pitchFamily="49" charset="0"/>
              </a:rPr>
              <a:t>hisAge</a:t>
            </a:r>
            <a:r>
              <a:rPr lang="en-US" b="1" dirty="0" smtClean="0">
                <a:solidFill>
                  <a:schemeClr val="accent2">
                    <a:lumMod val="75000"/>
                  </a:schemeClr>
                </a:solidFill>
                <a:latin typeface="Courier New" panose="02070309020205020404" pitchFamily="49" charset="0"/>
                <a:cs typeface="Courier New" panose="02070309020205020404" pitchFamily="49" charset="0"/>
              </a:rPr>
              <a:t> – </a:t>
            </a:r>
            <a:r>
              <a:rPr lang="en-US" b="1" dirty="0" err="1" smtClean="0">
                <a:solidFill>
                  <a:schemeClr val="accent2">
                    <a:lumMod val="75000"/>
                  </a:schemeClr>
                </a:solidFill>
                <a:latin typeface="Courier New" panose="02070309020205020404" pitchFamily="49" charset="0"/>
                <a:cs typeface="Courier New" panose="02070309020205020404" pitchFamily="49" charset="0"/>
              </a:rPr>
              <a:t>herAge</a:t>
            </a:r>
            <a:r>
              <a:rPr lang="en-US" b="1" dirty="0" smtClean="0">
                <a:solidFill>
                  <a:schemeClr val="accent2">
                    <a:lumMod val="75000"/>
                  </a:schemeClr>
                </a:solidFill>
                <a:latin typeface="Courier New" panose="02070309020205020404" pitchFamily="49" charset="0"/>
                <a:cs typeface="Courier New" panose="02070309020205020404" pitchFamily="49" charset="0"/>
              </a:rPr>
              <a:t>; // calculation</a:t>
            </a:r>
          </a:p>
          <a:p>
            <a:r>
              <a:rPr lang="en-US" b="1" dirty="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p:txBody>
      </p:sp>
    </p:spTree>
    <p:extLst>
      <p:ext uri="{BB962C8B-B14F-4D97-AF65-F5344CB8AC3E}">
        <p14:creationId xmlns:p14="http://schemas.microsoft.com/office/powerpoint/2010/main" val="336151014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of Variables Declarations</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21</a:t>
            </a:fld>
            <a:endParaRPr lang="en-US"/>
          </a:p>
        </p:txBody>
      </p:sp>
      <p:sp>
        <p:nvSpPr>
          <p:cNvPr id="7" name="Rectangle 6"/>
          <p:cNvSpPr/>
          <p:nvPr/>
        </p:nvSpPr>
        <p:spPr>
          <a:xfrm>
            <a:off x="685800" y="1676400"/>
            <a:ext cx="7848600" cy="3693319"/>
          </a:xfrm>
          <a:prstGeom prst="rect">
            <a:avLst/>
          </a:prstGeom>
          <a:solidFill>
            <a:schemeClr val="bg2"/>
          </a:solidFill>
        </p:spPr>
        <p:txBody>
          <a:bodyPr wrap="square">
            <a:spAutoFit/>
          </a:bodyPr>
          <a:lstStyle/>
          <a:p>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a:p>
            <a:r>
              <a:rPr lang="en-US" b="1" dirty="0">
                <a:solidFill>
                  <a:schemeClr val="accent2">
                    <a:lumMod val="75000"/>
                  </a:schemeClr>
                </a:solidFill>
                <a:latin typeface="Courier New" panose="02070309020205020404" pitchFamily="49" charset="0"/>
                <a:cs typeface="Courier New" panose="02070309020205020404" pitchFamily="49" charset="0"/>
              </a:rPr>
              <a:t>f</a:t>
            </a:r>
            <a:r>
              <a:rPr lang="en-US" b="1" dirty="0" smtClean="0">
                <a:solidFill>
                  <a:schemeClr val="accent2">
                    <a:lumMod val="75000"/>
                  </a:schemeClr>
                </a:solidFill>
                <a:latin typeface="Courier New" panose="02070309020205020404" pitchFamily="49" charset="0"/>
                <a:cs typeface="Courier New" panose="02070309020205020404" pitchFamily="49" charset="0"/>
              </a:rPr>
              <a:t>unction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functionName</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var</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fName</a:t>
            </a:r>
            <a:r>
              <a:rPr lang="en-US" b="1" dirty="0" smtClean="0">
                <a:solidFill>
                  <a:schemeClr val="accent2">
                    <a:lumMod val="75000"/>
                  </a:schemeClr>
                </a:solidFill>
                <a:latin typeface="Courier New" panose="02070309020205020404" pitchFamily="49" charset="0"/>
                <a:cs typeface="Courier New" panose="02070309020205020404" pitchFamily="49" charset="0"/>
              </a:rPr>
              <a:t> = "John"; </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var</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lName</a:t>
            </a:r>
            <a:r>
              <a:rPr lang="en-US" b="1" dirty="0" smtClean="0">
                <a:solidFill>
                  <a:schemeClr val="accent2">
                    <a:lumMod val="75000"/>
                  </a:schemeClr>
                </a:solidFill>
                <a:latin typeface="Courier New" panose="02070309020205020404" pitchFamily="49" charset="0"/>
                <a:cs typeface="Courier New" panose="02070309020205020404" pitchFamily="49" charset="0"/>
              </a:rPr>
              <a:t> = "Doe";          </a:t>
            </a:r>
          </a:p>
          <a:p>
            <a:endParaRPr lang="en-US" b="1" dirty="0">
              <a:solidFill>
                <a:schemeClr val="accent2">
                  <a:lumMod val="75000"/>
                </a:schemeClr>
              </a:solidFill>
              <a:latin typeface="Courier New" panose="02070309020205020404" pitchFamily="49" charset="0"/>
              <a:cs typeface="Courier New" panose="02070309020205020404" pitchFamily="49" charset="0"/>
            </a:endParaRPr>
          </a:p>
          <a:p>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fullName</a:t>
            </a:r>
            <a:r>
              <a:rPr lang="en-US" b="1" dirty="0" smtClean="0">
                <a:solidFill>
                  <a:schemeClr val="accent2">
                    <a:lumMod val="75000"/>
                  </a:schemeClr>
                </a:solidFill>
                <a:latin typeface="Courier New" panose="02070309020205020404" pitchFamily="49" charset="0"/>
                <a:cs typeface="Courier New" panose="02070309020205020404" pitchFamily="49" charset="0"/>
              </a:rPr>
              <a:t> = </a:t>
            </a:r>
            <a:r>
              <a:rPr lang="en-US" b="1" dirty="0" err="1" smtClean="0">
                <a:solidFill>
                  <a:schemeClr val="accent2">
                    <a:lumMod val="75000"/>
                  </a:schemeClr>
                </a:solidFill>
                <a:latin typeface="Courier New" panose="02070309020205020404" pitchFamily="49" charset="0"/>
                <a:cs typeface="Courier New" panose="02070309020205020404" pitchFamily="49" charset="0"/>
              </a:rPr>
              <a:t>fName</a:t>
            </a:r>
            <a:r>
              <a:rPr lang="en-US" b="1" dirty="0" smtClean="0">
                <a:solidFill>
                  <a:schemeClr val="accent2">
                    <a:lumMod val="75000"/>
                  </a:schemeClr>
                </a:solidFill>
                <a:latin typeface="Courier New" panose="02070309020205020404" pitchFamily="49" charset="0"/>
                <a:cs typeface="Courier New" panose="02070309020205020404" pitchFamily="49" charset="0"/>
              </a:rPr>
              <a:t> + " " + </a:t>
            </a:r>
            <a:r>
              <a:rPr lang="en-US" b="1" dirty="0" err="1" smtClean="0">
                <a:solidFill>
                  <a:schemeClr val="accent2">
                    <a:lumMod val="75000"/>
                  </a:schemeClr>
                </a:solidFill>
                <a:latin typeface="Courier New" panose="02070309020205020404" pitchFamily="49" charset="0"/>
                <a:cs typeface="Courier New" panose="02070309020205020404" pitchFamily="49" charset="0"/>
              </a:rPr>
              <a:t>lName</a:t>
            </a:r>
            <a:r>
              <a:rPr lang="en-US" b="1" dirty="0" smtClean="0">
                <a:solidFill>
                  <a:schemeClr val="accent2">
                    <a:lumMod val="75000"/>
                  </a:schemeClr>
                </a:solidFill>
                <a:latin typeface="Courier New" panose="02070309020205020404" pitchFamily="49" charset="0"/>
                <a:cs typeface="Courier New" panose="02070309020205020404" pitchFamily="49" charset="0"/>
              </a:rPr>
              <a:t>; // make a full name</a:t>
            </a:r>
          </a:p>
          <a:p>
            <a:endParaRPr lang="en-US" b="1" dirty="0">
              <a:solidFill>
                <a:schemeClr val="accent2">
                  <a:lumMod val="75000"/>
                </a:schemeClr>
              </a:solidFill>
              <a:latin typeface="Courier New" panose="02070309020205020404" pitchFamily="49" charset="0"/>
              <a:cs typeface="Courier New" panose="02070309020205020404" pitchFamily="49" charset="0"/>
            </a:endParaRPr>
          </a:p>
          <a:p>
            <a:r>
              <a:rPr lang="en-US" b="1" dirty="0" smtClean="0">
                <a:solidFill>
                  <a:schemeClr val="accent2">
                    <a:lumMod val="75000"/>
                  </a:schemeClr>
                </a:solidFill>
                <a:latin typeface="Courier New" panose="02070309020205020404" pitchFamily="49" charset="0"/>
                <a:cs typeface="Courier New" panose="02070309020205020404" pitchFamily="49" charset="0"/>
              </a:rPr>
              <a:t>  alert(</a:t>
            </a:r>
            <a:r>
              <a:rPr lang="en-US" b="1" dirty="0" err="1" smtClean="0">
                <a:solidFill>
                  <a:schemeClr val="accent2">
                    <a:lumMod val="75000"/>
                  </a:schemeClr>
                </a:solidFill>
                <a:latin typeface="Courier New" panose="02070309020205020404" pitchFamily="49" charset="0"/>
                <a:cs typeface="Courier New" panose="02070309020205020404" pitchFamily="49" charset="0"/>
              </a:rPr>
              <a:t>fullName</a:t>
            </a:r>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p:txBody>
      </p:sp>
    </p:spTree>
    <p:extLst>
      <p:ext uri="{BB962C8B-B14F-4D97-AF65-F5344CB8AC3E}">
        <p14:creationId xmlns:p14="http://schemas.microsoft.com/office/powerpoint/2010/main" val="221394747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 Scope</a:t>
            </a:r>
            <a:endParaRPr lang="en-US" dirty="0"/>
          </a:p>
        </p:txBody>
      </p:sp>
      <p:sp>
        <p:nvSpPr>
          <p:cNvPr id="3" name="Content Placeholder 2"/>
          <p:cNvSpPr>
            <a:spLocks noGrp="1"/>
          </p:cNvSpPr>
          <p:nvPr>
            <p:ph idx="1"/>
          </p:nvPr>
        </p:nvSpPr>
        <p:spPr/>
        <p:txBody>
          <a:bodyPr/>
          <a:lstStyle/>
          <a:p>
            <a:r>
              <a:rPr lang="en-US" dirty="0" smtClean="0"/>
              <a:t>Variables are only known within a context:</a:t>
            </a:r>
          </a:p>
          <a:p>
            <a:pPr lvl="1"/>
            <a:r>
              <a:rPr lang="en-US" dirty="0" smtClean="0"/>
              <a:t>Local variables are known within a function</a:t>
            </a:r>
          </a:p>
          <a:p>
            <a:pPr lvl="1"/>
            <a:r>
              <a:rPr lang="en-US" dirty="0" smtClean="0"/>
              <a:t>Global variables are known within an HTML page</a:t>
            </a:r>
          </a:p>
          <a:p>
            <a:r>
              <a:rPr lang="en-US" dirty="0" smtClean="0"/>
              <a:t>Local variables are created and initialized when a function is entered and are “destroyed” when the function completes.</a:t>
            </a:r>
          </a:p>
          <a:p>
            <a:r>
              <a:rPr lang="en-US" dirty="0" smtClean="0"/>
              <a:t>Global variables are around for the entire time an HTML page is displayed by the browser.</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22</a:t>
            </a:fld>
            <a:endParaRPr lang="en-US"/>
          </a:p>
        </p:txBody>
      </p:sp>
    </p:spTree>
    <p:extLst>
      <p:ext uri="{BB962C8B-B14F-4D97-AF65-F5344CB8AC3E}">
        <p14:creationId xmlns:p14="http://schemas.microsoft.com/office/powerpoint/2010/main" val="22449918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vs Local Variables</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23</a:t>
            </a:fld>
            <a:endParaRPr lang="en-US"/>
          </a:p>
        </p:txBody>
      </p:sp>
      <p:sp>
        <p:nvSpPr>
          <p:cNvPr id="7" name="Rectangle 6"/>
          <p:cNvSpPr/>
          <p:nvPr/>
        </p:nvSpPr>
        <p:spPr>
          <a:xfrm>
            <a:off x="685801" y="1447800"/>
            <a:ext cx="7848600" cy="3693319"/>
          </a:xfrm>
          <a:prstGeom prst="rect">
            <a:avLst/>
          </a:prstGeom>
          <a:solidFill>
            <a:schemeClr val="bg2"/>
          </a:solidFill>
        </p:spPr>
        <p:txBody>
          <a:bodyPr wrap="square">
            <a:spAutoFit/>
          </a:bodyPr>
          <a:lstStyle/>
          <a:p>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r>
              <a:rPr lang="en-US" b="1" dirty="0">
                <a:solidFill>
                  <a:schemeClr val="accent2">
                    <a:lumMod val="75000"/>
                  </a:schemeClr>
                </a:solidFill>
                <a:latin typeface="Courier New" panose="02070309020205020404" pitchFamily="49" charset="0"/>
                <a:cs typeface="Courier New" panose="02070309020205020404" pitchFamily="49" charset="0"/>
              </a:rPr>
              <a:t>&lt;script</a:t>
            </a:r>
            <a:r>
              <a:rPr lang="en-US" b="1" dirty="0" smtClean="0">
                <a:solidFill>
                  <a:schemeClr val="accent2">
                    <a:lumMod val="75000"/>
                  </a:schemeClr>
                </a:solidFill>
                <a:latin typeface="Courier New" panose="02070309020205020404" pitchFamily="49" charset="0"/>
                <a:cs typeface="Courier New" panose="02070309020205020404" pitchFamily="49" charset="0"/>
              </a:rPr>
              <a:t>&gt;</a:t>
            </a:r>
          </a:p>
          <a:p>
            <a:r>
              <a:rPr lang="en-US" b="1" dirty="0" err="1" smtClean="0">
                <a:solidFill>
                  <a:schemeClr val="accent2">
                    <a:lumMod val="75000"/>
                  </a:schemeClr>
                </a:solidFill>
                <a:latin typeface="Courier New" panose="02070309020205020404" pitchFamily="49" charset="0"/>
                <a:cs typeface="Courier New" panose="02070309020205020404" pitchFamily="49" charset="0"/>
              </a:rPr>
              <a:t>var</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globalVar</a:t>
            </a:r>
            <a:r>
              <a:rPr lang="en-US" b="1" dirty="0" smtClean="0">
                <a:solidFill>
                  <a:schemeClr val="accent2">
                    <a:lumMod val="75000"/>
                  </a:schemeClr>
                </a:solidFill>
                <a:latin typeface="Courier New" panose="02070309020205020404" pitchFamily="49" charset="0"/>
                <a:cs typeface="Courier New" panose="02070309020205020404" pitchFamily="49" charset="0"/>
              </a:rPr>
              <a:t> = 1;</a:t>
            </a:r>
          </a:p>
          <a:p>
            <a:endParaRPr lang="en-US" b="1" dirty="0">
              <a:solidFill>
                <a:schemeClr val="accent2">
                  <a:lumMod val="75000"/>
                </a:schemeClr>
              </a:solidFill>
              <a:latin typeface="Courier New" panose="02070309020205020404" pitchFamily="49" charset="0"/>
              <a:cs typeface="Courier New" panose="02070309020205020404" pitchFamily="49" charset="0"/>
            </a:endParaRPr>
          </a:p>
          <a:p>
            <a:r>
              <a:rPr lang="en-US" b="1" dirty="0">
                <a:solidFill>
                  <a:schemeClr val="accent2">
                    <a:lumMod val="75000"/>
                  </a:schemeClr>
                </a:solidFill>
                <a:latin typeface="Courier New" panose="02070309020205020404" pitchFamily="49" charset="0"/>
                <a:cs typeface="Courier New" panose="02070309020205020404" pitchFamily="49" charset="0"/>
              </a:rPr>
              <a:t>f</a:t>
            </a:r>
            <a:r>
              <a:rPr lang="en-US" b="1" dirty="0" smtClean="0">
                <a:solidFill>
                  <a:schemeClr val="accent2">
                    <a:lumMod val="75000"/>
                  </a:schemeClr>
                </a:solidFill>
                <a:latin typeface="Courier New" panose="02070309020205020404" pitchFamily="49" charset="0"/>
                <a:cs typeface="Courier New" panose="02070309020205020404" pitchFamily="49" charset="0"/>
              </a:rPr>
              <a:t>unction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functionName</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var</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localVar</a:t>
            </a:r>
            <a:r>
              <a:rPr lang="en-US" b="1" dirty="0" smtClean="0">
                <a:solidFill>
                  <a:schemeClr val="accent2">
                    <a:lumMod val="75000"/>
                  </a:schemeClr>
                </a:solidFill>
                <a:latin typeface="Courier New" panose="02070309020205020404" pitchFamily="49" charset="0"/>
                <a:cs typeface="Courier New" panose="02070309020205020404" pitchFamily="49" charset="0"/>
              </a:rPr>
              <a:t> = 1;</a:t>
            </a:r>
          </a:p>
          <a:p>
            <a:endParaRPr lang="en-US" b="1" dirty="0">
              <a:solidFill>
                <a:schemeClr val="accent2">
                  <a:lumMod val="75000"/>
                </a:schemeClr>
              </a:solidFill>
              <a:latin typeface="Courier New" panose="02070309020205020404" pitchFamily="49" charset="0"/>
              <a:cs typeface="Courier New" panose="02070309020205020404" pitchFamily="49" charset="0"/>
            </a:endParaRPr>
          </a:p>
          <a:p>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localVar</a:t>
            </a:r>
            <a:r>
              <a:rPr lang="en-US" b="1" dirty="0" smtClean="0">
                <a:solidFill>
                  <a:schemeClr val="accent2">
                    <a:lumMod val="75000"/>
                  </a:schemeClr>
                </a:solidFill>
                <a:latin typeface="Courier New" panose="02070309020205020404" pitchFamily="49" charset="0"/>
                <a:cs typeface="Courier New" panose="02070309020205020404" pitchFamily="49" charset="0"/>
              </a:rPr>
              <a:t> = </a:t>
            </a:r>
            <a:r>
              <a:rPr lang="en-US" b="1" dirty="0" err="1" smtClean="0">
                <a:solidFill>
                  <a:schemeClr val="accent2">
                    <a:lumMod val="75000"/>
                  </a:schemeClr>
                </a:solidFill>
                <a:latin typeface="Courier New" panose="02070309020205020404" pitchFamily="49" charset="0"/>
                <a:cs typeface="Courier New" panose="02070309020205020404" pitchFamily="49" charset="0"/>
              </a:rPr>
              <a:t>localVar</a:t>
            </a:r>
            <a:r>
              <a:rPr lang="en-US" b="1" dirty="0" smtClean="0">
                <a:solidFill>
                  <a:schemeClr val="accent2">
                    <a:lumMod val="75000"/>
                  </a:schemeClr>
                </a:solidFill>
                <a:latin typeface="Courier New" panose="02070309020205020404" pitchFamily="49" charset="0"/>
                <a:cs typeface="Courier New" panose="02070309020205020404" pitchFamily="49" charset="0"/>
              </a:rPr>
              <a:t> + 1;    // add 1 to the variable</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globalVar</a:t>
            </a:r>
            <a:r>
              <a:rPr lang="en-US" b="1" dirty="0" smtClean="0">
                <a:solidFill>
                  <a:schemeClr val="accent2">
                    <a:lumMod val="75000"/>
                  </a:schemeClr>
                </a:solidFill>
                <a:latin typeface="Courier New" panose="02070309020205020404" pitchFamily="49" charset="0"/>
                <a:cs typeface="Courier New" panose="02070309020205020404" pitchFamily="49" charset="0"/>
              </a:rPr>
              <a:t> = </a:t>
            </a:r>
            <a:r>
              <a:rPr lang="en-US" b="1" dirty="0" err="1" smtClean="0">
                <a:solidFill>
                  <a:schemeClr val="accent2">
                    <a:lumMod val="75000"/>
                  </a:schemeClr>
                </a:solidFill>
                <a:latin typeface="Courier New" panose="02070309020205020404" pitchFamily="49" charset="0"/>
                <a:cs typeface="Courier New" panose="02070309020205020404" pitchFamily="49" charset="0"/>
              </a:rPr>
              <a:t>globalVar</a:t>
            </a:r>
            <a:r>
              <a:rPr lang="en-US" b="1" dirty="0" smtClean="0">
                <a:solidFill>
                  <a:schemeClr val="accent2">
                    <a:lumMod val="75000"/>
                  </a:schemeClr>
                </a:solidFill>
                <a:latin typeface="Courier New" panose="02070309020205020404" pitchFamily="49" charset="0"/>
                <a:cs typeface="Courier New" panose="02070309020205020404" pitchFamily="49" charset="0"/>
              </a:rPr>
              <a:t> + 1;  // add 1 to global </a:t>
            </a:r>
            <a:r>
              <a:rPr lang="en-US" b="1" dirty="0" err="1" smtClean="0">
                <a:solidFill>
                  <a:schemeClr val="accent2">
                    <a:lumMod val="75000"/>
                  </a:schemeClr>
                </a:solidFill>
                <a:latin typeface="Courier New" panose="02070309020205020404" pitchFamily="49" charset="0"/>
                <a:cs typeface="Courier New" panose="02070309020205020404" pitchFamily="49" charset="0"/>
              </a:rPr>
              <a:t>var</a:t>
            </a:r>
            <a:endParaRPr lang="en-US" b="1" dirty="0" smtClean="0">
              <a:solidFill>
                <a:schemeClr val="accent2">
                  <a:lumMod val="75000"/>
                </a:schemeClr>
              </a:solidFill>
              <a:latin typeface="Courier New" panose="02070309020205020404" pitchFamily="49" charset="0"/>
              <a:cs typeface="Courier New" panose="02070309020205020404" pitchFamily="49" charset="0"/>
            </a:endParaRPr>
          </a:p>
          <a:p>
            <a:r>
              <a:rPr lang="en-US" b="1" dirty="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p:txBody>
      </p:sp>
      <p:sp>
        <p:nvSpPr>
          <p:cNvPr id="8" name="TextBox 7"/>
          <p:cNvSpPr txBox="1"/>
          <p:nvPr/>
        </p:nvSpPr>
        <p:spPr>
          <a:xfrm>
            <a:off x="685801" y="5257800"/>
            <a:ext cx="7848600" cy="646331"/>
          </a:xfrm>
          <a:prstGeom prst="rect">
            <a:avLst/>
          </a:prstGeom>
          <a:noFill/>
        </p:spPr>
        <p:txBody>
          <a:bodyPr wrap="square" rtlCol="0">
            <a:spAutoFit/>
          </a:bodyPr>
          <a:lstStyle/>
          <a:p>
            <a:r>
              <a:rPr lang="en-US" dirty="0" smtClean="0"/>
              <a:t>What happens the next time the function is called? What will the values of the variables be?</a:t>
            </a:r>
            <a:endParaRPr lang="en-US" dirty="0"/>
          </a:p>
        </p:txBody>
      </p:sp>
    </p:spTree>
    <p:extLst>
      <p:ext uri="{BB962C8B-B14F-4D97-AF65-F5344CB8AC3E}">
        <p14:creationId xmlns:p14="http://schemas.microsoft.com/office/powerpoint/2010/main" val="389385109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Local vs Global</a:t>
            </a:r>
            <a:endParaRPr lang="en-US" dirty="0"/>
          </a:p>
        </p:txBody>
      </p:sp>
      <p:sp>
        <p:nvSpPr>
          <p:cNvPr id="3" name="Content Placeholder 2"/>
          <p:cNvSpPr>
            <a:spLocks noGrp="1"/>
          </p:cNvSpPr>
          <p:nvPr>
            <p:ph idx="1"/>
          </p:nvPr>
        </p:nvSpPr>
        <p:spPr>
          <a:xfrm>
            <a:off x="457200" y="1600201"/>
            <a:ext cx="8229600" cy="1142999"/>
          </a:xfrm>
        </p:spPr>
        <p:txBody>
          <a:bodyPr>
            <a:normAutofit fontScale="70000" lnSpcReduction="20000"/>
          </a:bodyPr>
          <a:lstStyle/>
          <a:p>
            <a:r>
              <a:rPr lang="en-US" dirty="0" smtClean="0"/>
              <a:t>When you refer to a local variable that has the same name as a global variable, JavaScript provides the one that’s “closest”, i.e., the local one – local variables “override” global variables.</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24</a:t>
            </a:fld>
            <a:endParaRPr lang="en-US"/>
          </a:p>
        </p:txBody>
      </p:sp>
      <p:sp>
        <p:nvSpPr>
          <p:cNvPr id="7" name="Rectangle 6"/>
          <p:cNvSpPr/>
          <p:nvPr/>
        </p:nvSpPr>
        <p:spPr>
          <a:xfrm>
            <a:off x="647700" y="2727960"/>
            <a:ext cx="7848600" cy="3416320"/>
          </a:xfrm>
          <a:prstGeom prst="rect">
            <a:avLst/>
          </a:prstGeom>
          <a:solidFill>
            <a:schemeClr val="bg2"/>
          </a:solidFill>
        </p:spPr>
        <p:txBody>
          <a:bodyPr wrap="square">
            <a:spAutoFit/>
          </a:bodyPr>
          <a:lstStyle/>
          <a:p>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r>
              <a:rPr lang="en-US" b="1" dirty="0">
                <a:solidFill>
                  <a:schemeClr val="accent2">
                    <a:lumMod val="75000"/>
                  </a:schemeClr>
                </a:solidFill>
                <a:latin typeface="Courier New" panose="02070309020205020404" pitchFamily="49" charset="0"/>
                <a:cs typeface="Courier New" panose="02070309020205020404" pitchFamily="49" charset="0"/>
              </a:rPr>
              <a:t>&lt;script</a:t>
            </a:r>
            <a:r>
              <a:rPr lang="en-US" b="1" dirty="0" smtClean="0">
                <a:solidFill>
                  <a:schemeClr val="accent2">
                    <a:lumMod val="75000"/>
                  </a:schemeClr>
                </a:solidFill>
                <a:latin typeface="Courier New" panose="02070309020205020404" pitchFamily="49" charset="0"/>
                <a:cs typeface="Courier New" panose="02070309020205020404" pitchFamily="49" charset="0"/>
              </a:rPr>
              <a:t>&gt;</a:t>
            </a:r>
          </a:p>
          <a:p>
            <a:r>
              <a:rPr lang="en-US" b="1" dirty="0" err="1" smtClean="0">
                <a:solidFill>
                  <a:schemeClr val="accent2">
                    <a:lumMod val="75000"/>
                  </a:schemeClr>
                </a:solidFill>
                <a:latin typeface="Courier New" panose="02070309020205020404" pitchFamily="49" charset="0"/>
                <a:cs typeface="Courier New" panose="02070309020205020404" pitchFamily="49" charset="0"/>
              </a:rPr>
              <a:t>var</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6">
                    <a:lumMod val="75000"/>
                  </a:schemeClr>
                </a:solidFill>
                <a:latin typeface="Courier New" panose="02070309020205020404" pitchFamily="49" charset="0"/>
                <a:cs typeface="Courier New" panose="02070309020205020404" pitchFamily="49" charset="0"/>
              </a:rPr>
              <a:t>globalVar</a:t>
            </a:r>
            <a:r>
              <a:rPr lang="en-US" b="1" dirty="0" smtClean="0">
                <a:solidFill>
                  <a:schemeClr val="accent6">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1;</a:t>
            </a:r>
          </a:p>
          <a:p>
            <a:endParaRPr lang="en-US" b="1" dirty="0">
              <a:solidFill>
                <a:schemeClr val="accent2">
                  <a:lumMod val="75000"/>
                </a:schemeClr>
              </a:solidFill>
              <a:latin typeface="Courier New" panose="02070309020205020404" pitchFamily="49" charset="0"/>
              <a:cs typeface="Courier New" panose="02070309020205020404" pitchFamily="49" charset="0"/>
            </a:endParaRPr>
          </a:p>
          <a:p>
            <a:r>
              <a:rPr lang="en-US" b="1" dirty="0">
                <a:solidFill>
                  <a:schemeClr val="accent2">
                    <a:lumMod val="75000"/>
                  </a:schemeClr>
                </a:solidFill>
                <a:latin typeface="Courier New" panose="02070309020205020404" pitchFamily="49" charset="0"/>
                <a:cs typeface="Courier New" panose="02070309020205020404" pitchFamily="49" charset="0"/>
              </a:rPr>
              <a:t>f</a:t>
            </a:r>
            <a:r>
              <a:rPr lang="en-US" b="1" dirty="0" smtClean="0">
                <a:solidFill>
                  <a:schemeClr val="accent2">
                    <a:lumMod val="75000"/>
                  </a:schemeClr>
                </a:solidFill>
                <a:latin typeface="Courier New" panose="02070309020205020404" pitchFamily="49" charset="0"/>
                <a:cs typeface="Courier New" panose="02070309020205020404" pitchFamily="49" charset="0"/>
              </a:rPr>
              <a:t>unction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functionName</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var</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tx2"/>
                </a:solidFill>
                <a:latin typeface="Courier New" panose="02070309020205020404" pitchFamily="49" charset="0"/>
                <a:cs typeface="Courier New" panose="02070309020205020404" pitchFamily="49" charset="0"/>
              </a:rPr>
              <a:t>globalVar</a:t>
            </a:r>
            <a:r>
              <a:rPr lang="en-US" b="1" dirty="0" smtClean="0">
                <a:solidFill>
                  <a:schemeClr val="tx2"/>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99;</a:t>
            </a:r>
          </a:p>
          <a:p>
            <a:endParaRPr lang="en-US" b="1" dirty="0">
              <a:solidFill>
                <a:schemeClr val="accent2">
                  <a:lumMod val="75000"/>
                </a:schemeClr>
              </a:solidFill>
              <a:latin typeface="Courier New" panose="02070309020205020404" pitchFamily="49" charset="0"/>
              <a:cs typeface="Courier New" panose="02070309020205020404" pitchFamily="49" charset="0"/>
            </a:endParaRPr>
          </a:p>
          <a:p>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a:solidFill>
                  <a:schemeClr val="tx2"/>
                </a:solidFill>
                <a:latin typeface="Courier New" panose="02070309020205020404" pitchFamily="49" charset="0"/>
                <a:cs typeface="Courier New" panose="02070309020205020404" pitchFamily="49" charset="0"/>
              </a:rPr>
              <a:t>globalVar</a:t>
            </a:r>
            <a:r>
              <a:rPr lang="en-US" b="1" dirty="0" smtClean="0">
                <a:solidFill>
                  <a:schemeClr val="accent2">
                    <a:lumMod val="75000"/>
                  </a:schemeClr>
                </a:solidFill>
                <a:latin typeface="Courier New" panose="02070309020205020404" pitchFamily="49" charset="0"/>
                <a:cs typeface="Courier New" panose="02070309020205020404" pitchFamily="49" charset="0"/>
              </a:rPr>
              <a:t> = </a:t>
            </a:r>
            <a:r>
              <a:rPr lang="en-US" b="1" dirty="0" err="1">
                <a:solidFill>
                  <a:schemeClr val="tx2"/>
                </a:solidFill>
                <a:latin typeface="Courier New" panose="02070309020205020404" pitchFamily="49" charset="0"/>
                <a:cs typeface="Courier New" panose="02070309020205020404" pitchFamily="49" charset="0"/>
              </a:rPr>
              <a:t>globalVar</a:t>
            </a:r>
            <a:r>
              <a:rPr lang="en-US" b="1" dirty="0" smtClean="0">
                <a:solidFill>
                  <a:schemeClr val="accent2">
                    <a:lumMod val="75000"/>
                  </a:schemeClr>
                </a:solidFill>
                <a:latin typeface="Courier New" panose="02070309020205020404" pitchFamily="49" charset="0"/>
                <a:cs typeface="Courier New" panose="02070309020205020404" pitchFamily="49" charset="0"/>
              </a:rPr>
              <a:t> + 1;  // which </a:t>
            </a:r>
            <a:r>
              <a:rPr lang="en-US" b="1" dirty="0" err="1" smtClean="0">
                <a:solidFill>
                  <a:schemeClr val="accent2">
                    <a:lumMod val="75000"/>
                  </a:schemeClr>
                </a:solidFill>
                <a:latin typeface="Courier New" panose="02070309020205020404" pitchFamily="49" charset="0"/>
                <a:cs typeface="Courier New" panose="02070309020205020404" pitchFamily="49" charset="0"/>
              </a:rPr>
              <a:t>globalVar</a:t>
            </a:r>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p:txBody>
      </p:sp>
    </p:spTree>
    <p:extLst>
      <p:ext uri="{BB962C8B-B14F-4D97-AF65-F5344CB8AC3E}">
        <p14:creationId xmlns:p14="http://schemas.microsoft.com/office/powerpoint/2010/main" val="195868541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idx="1"/>
          </p:nvPr>
        </p:nvSpPr>
        <p:spPr/>
        <p:txBody>
          <a:bodyPr/>
          <a:lstStyle/>
          <a:p>
            <a:r>
              <a:rPr lang="en-US" dirty="0"/>
              <a:t>Not all JavaScript statements are "executable commands".</a:t>
            </a:r>
          </a:p>
          <a:p>
            <a:r>
              <a:rPr lang="en-US" dirty="0"/>
              <a:t>Anything after double slashes </a:t>
            </a:r>
            <a:r>
              <a:rPr lang="en-US" b="1" dirty="0"/>
              <a:t>//</a:t>
            </a:r>
            <a:r>
              <a:rPr lang="en-US" dirty="0"/>
              <a:t> is treated as a </a:t>
            </a:r>
            <a:r>
              <a:rPr lang="en-US" b="1" dirty="0"/>
              <a:t>comment</a:t>
            </a:r>
            <a:r>
              <a:rPr lang="en-US" dirty="0"/>
              <a:t>, </a:t>
            </a:r>
            <a:r>
              <a:rPr lang="en-US" dirty="0" smtClean="0"/>
              <a:t>and is ignored</a:t>
            </a:r>
            <a:r>
              <a:rPr lang="en-US" dirty="0"/>
              <a:t>, and not executed:</a:t>
            </a:r>
          </a:p>
          <a:p>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25</a:t>
            </a:fld>
            <a:endParaRPr lang="en-US"/>
          </a:p>
        </p:txBody>
      </p:sp>
      <p:sp>
        <p:nvSpPr>
          <p:cNvPr id="7" name="Rectangle 6"/>
          <p:cNvSpPr/>
          <p:nvPr/>
        </p:nvSpPr>
        <p:spPr>
          <a:xfrm>
            <a:off x="1524000" y="4191000"/>
            <a:ext cx="4616970" cy="369332"/>
          </a:xfrm>
          <a:prstGeom prst="rect">
            <a:avLst/>
          </a:prstGeom>
        </p:spPr>
        <p:txBody>
          <a:bodyPr wrap="none">
            <a:spAutoFit/>
          </a:bodyPr>
          <a:lstStyle/>
          <a:p>
            <a:r>
              <a:rPr lang="en-US" dirty="0">
                <a:solidFill>
                  <a:srgbClr val="008000"/>
                </a:solidFill>
                <a:latin typeface="Consolas" panose="020B0609020204030204" pitchFamily="49" charset="0"/>
              </a:rPr>
              <a:t>// </a:t>
            </a:r>
            <a:r>
              <a:rPr lang="en-US" dirty="0" smtClean="0">
                <a:solidFill>
                  <a:srgbClr val="008000"/>
                </a:solidFill>
                <a:latin typeface="Consolas" panose="020B0609020204030204" pitchFamily="49" charset="0"/>
              </a:rPr>
              <a:t>y </a:t>
            </a:r>
            <a:r>
              <a:rPr lang="en-US" dirty="0">
                <a:solidFill>
                  <a:srgbClr val="008000"/>
                </a:solidFill>
                <a:latin typeface="Consolas" panose="020B0609020204030204" pitchFamily="49" charset="0"/>
              </a:rPr>
              <a:t>= </a:t>
            </a:r>
            <a:r>
              <a:rPr lang="en-US" dirty="0" smtClean="0">
                <a:solidFill>
                  <a:srgbClr val="008000"/>
                </a:solidFill>
                <a:latin typeface="Consolas" panose="020B0609020204030204" pitchFamily="49" charset="0"/>
              </a:rPr>
              <a:t>x </a:t>
            </a:r>
            <a:r>
              <a:rPr lang="en-US" dirty="0">
                <a:solidFill>
                  <a:srgbClr val="008000"/>
                </a:solidFill>
                <a:latin typeface="Consolas" panose="020B0609020204030204" pitchFamily="49" charset="0"/>
              </a:rPr>
              <a:t>+ 6; </a:t>
            </a:r>
            <a:r>
              <a:rPr lang="en-US" dirty="0" smtClean="0">
                <a:solidFill>
                  <a:srgbClr val="008000"/>
                </a:solidFill>
                <a:latin typeface="Consolas" panose="020B0609020204030204" pitchFamily="49" charset="0"/>
              </a:rPr>
              <a:t>code is commented out</a:t>
            </a:r>
            <a:endParaRPr lang="en-US" dirty="0"/>
          </a:p>
        </p:txBody>
      </p:sp>
    </p:spTree>
    <p:extLst>
      <p:ext uri="{BB962C8B-B14F-4D97-AF65-F5344CB8AC3E}">
        <p14:creationId xmlns:p14="http://schemas.microsoft.com/office/powerpoint/2010/main" val="172845668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Separating Statements</a:t>
            </a:r>
            <a:endParaRPr lang="en-US" dirty="0"/>
          </a:p>
        </p:txBody>
      </p:sp>
      <p:sp>
        <p:nvSpPr>
          <p:cNvPr id="3" name="Content Placeholder 2"/>
          <p:cNvSpPr>
            <a:spLocks noGrp="1"/>
          </p:cNvSpPr>
          <p:nvPr>
            <p:ph idx="1"/>
          </p:nvPr>
        </p:nvSpPr>
        <p:spPr/>
        <p:txBody>
          <a:bodyPr/>
          <a:lstStyle/>
          <a:p>
            <a:r>
              <a:rPr lang="en-US" dirty="0" smtClean="0"/>
              <a:t>Statements must be separated in JavaScript with a semi-colon (;)</a:t>
            </a:r>
          </a:p>
          <a:p>
            <a:r>
              <a:rPr lang="en-US" dirty="0" smtClean="0"/>
              <a:t>There is NEVER a semi-colon (;) before a curly brace { or at the end of a curly brace }.</a:t>
            </a:r>
          </a:p>
          <a:p>
            <a:r>
              <a:rPr lang="en-US" dirty="0" smtClean="0"/>
              <a:t>Don’t write this!</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26</a:t>
            </a:fld>
            <a:endParaRPr lang="en-US"/>
          </a:p>
        </p:txBody>
      </p:sp>
      <p:sp>
        <p:nvSpPr>
          <p:cNvPr id="7" name="Rectangle 6"/>
          <p:cNvSpPr/>
          <p:nvPr/>
        </p:nvSpPr>
        <p:spPr>
          <a:xfrm>
            <a:off x="1219200" y="4308356"/>
            <a:ext cx="7086600" cy="2031325"/>
          </a:xfrm>
          <a:prstGeom prst="rect">
            <a:avLst/>
          </a:prstGeom>
          <a:solidFill>
            <a:schemeClr val="bg2"/>
          </a:solidFill>
        </p:spPr>
        <p:txBody>
          <a:bodyPr wrap="square">
            <a:spAutoFit/>
          </a:bodyPr>
          <a:lstStyle/>
          <a:p>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a:p>
            <a:r>
              <a:rPr lang="en-US" b="1" dirty="0">
                <a:solidFill>
                  <a:schemeClr val="accent2">
                    <a:lumMod val="75000"/>
                  </a:schemeClr>
                </a:solidFill>
                <a:latin typeface="Courier New" panose="02070309020205020404" pitchFamily="49" charset="0"/>
                <a:cs typeface="Courier New" panose="02070309020205020404" pitchFamily="49" charset="0"/>
              </a:rPr>
              <a:t>f</a:t>
            </a:r>
            <a:r>
              <a:rPr lang="en-US" b="1" dirty="0" smtClean="0">
                <a:solidFill>
                  <a:schemeClr val="accent2">
                    <a:lumMod val="75000"/>
                  </a:schemeClr>
                </a:solidFill>
                <a:latin typeface="Courier New" panose="02070309020205020404" pitchFamily="49" charset="0"/>
                <a:cs typeface="Courier New" panose="02070309020205020404" pitchFamily="49" charset="0"/>
              </a:rPr>
              <a:t>unction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functionName</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smtClean="0">
                <a:solidFill>
                  <a:schemeClr val="accent2">
                    <a:lumMod val="75000"/>
                  </a:schemeClr>
                </a:solidFill>
                <a:latin typeface="Courier New" panose="02070309020205020404" pitchFamily="49" charset="0"/>
                <a:cs typeface="Courier New" panose="02070309020205020404" pitchFamily="49" charset="0"/>
              </a:rPr>
              <a:t>};</a:t>
            </a:r>
            <a:endParaRPr lang="en-US" b="1" dirty="0">
              <a:solidFill>
                <a:schemeClr val="accent2">
                  <a:lumMod val="75000"/>
                </a:schemeClr>
              </a:solidFill>
              <a:latin typeface="Courier New" panose="02070309020205020404" pitchFamily="49" charset="0"/>
              <a:cs typeface="Courier New" panose="02070309020205020404" pitchFamily="49" charset="0"/>
            </a:endParaRP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p:txBody>
      </p:sp>
      <p:sp>
        <p:nvSpPr>
          <p:cNvPr id="9" name="Rounded Rectangle 8"/>
          <p:cNvSpPr/>
          <p:nvPr/>
        </p:nvSpPr>
        <p:spPr>
          <a:xfrm>
            <a:off x="4550228" y="5181600"/>
            <a:ext cx="304800" cy="304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426028" y="5715000"/>
            <a:ext cx="304800" cy="304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480117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Initializing Variables</a:t>
            </a:r>
            <a:endParaRPr lang="en-US" dirty="0"/>
          </a:p>
        </p:txBody>
      </p:sp>
      <p:sp>
        <p:nvSpPr>
          <p:cNvPr id="3" name="Content Placeholder 2"/>
          <p:cNvSpPr>
            <a:spLocks noGrp="1"/>
          </p:cNvSpPr>
          <p:nvPr>
            <p:ph idx="1"/>
          </p:nvPr>
        </p:nvSpPr>
        <p:spPr/>
        <p:txBody>
          <a:bodyPr/>
          <a:lstStyle/>
          <a:p>
            <a:r>
              <a:rPr lang="en-US" dirty="0" smtClean="0"/>
              <a:t>Variables should be initialized before they are first used.</a:t>
            </a:r>
          </a:p>
          <a:p>
            <a:r>
              <a:rPr lang="en-US" dirty="0" smtClean="0"/>
              <a:t>If they aren’t initialized they are set to their default “null” value which is 0 for numbers and "" for strings (text values).</a:t>
            </a:r>
          </a:p>
          <a:p>
            <a:r>
              <a:rPr lang="en-US" dirty="0" smtClean="0"/>
              <a:t>Values are assigned to variables using the “=“ operator.</a:t>
            </a:r>
          </a:p>
          <a:p>
            <a:r>
              <a:rPr lang="en-US" dirty="0" smtClean="0"/>
              <a:t>Do </a:t>
            </a:r>
            <a:r>
              <a:rPr lang="en-US" b="1" u="sng" dirty="0" smtClean="0"/>
              <a:t>NOT</a:t>
            </a:r>
            <a:r>
              <a:rPr lang="en-US" dirty="0" smtClean="0"/>
              <a:t> confuse </a:t>
            </a:r>
            <a:r>
              <a:rPr lang="en-US" b="1" dirty="0" smtClean="0"/>
              <a:t>=</a:t>
            </a:r>
            <a:r>
              <a:rPr lang="en-US" dirty="0" smtClean="0"/>
              <a:t> with </a:t>
            </a:r>
            <a:r>
              <a:rPr lang="en-US" b="1" dirty="0" smtClean="0"/>
              <a:t>==</a:t>
            </a:r>
            <a:r>
              <a:rPr lang="en-US" dirty="0" smtClean="0"/>
              <a:t> we’ll discuss later.</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27</a:t>
            </a:fld>
            <a:endParaRPr lang="en-US"/>
          </a:p>
        </p:txBody>
      </p:sp>
    </p:spTree>
    <p:extLst>
      <p:ext uri="{BB962C8B-B14F-4D97-AF65-F5344CB8AC3E}">
        <p14:creationId xmlns:p14="http://schemas.microsoft.com/office/powerpoint/2010/main" val="342324887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Arithmetic Operators</a:t>
            </a:r>
            <a:endParaRPr lang="en-US" dirty="0"/>
          </a:p>
        </p:txBody>
      </p:sp>
      <p:sp>
        <p:nvSpPr>
          <p:cNvPr id="3" name="Content Placeholder 2"/>
          <p:cNvSpPr>
            <a:spLocks noGrp="1"/>
          </p:cNvSpPr>
          <p:nvPr>
            <p:ph idx="1"/>
          </p:nvPr>
        </p:nvSpPr>
        <p:spPr/>
        <p:txBody>
          <a:bodyPr/>
          <a:lstStyle/>
          <a:p>
            <a:r>
              <a:rPr lang="en-US" dirty="0" smtClean="0"/>
              <a:t>Numeric variables can be used in calculations.</a:t>
            </a:r>
          </a:p>
          <a:p>
            <a:r>
              <a:rPr lang="en-US" dirty="0"/>
              <a:t>J</a:t>
            </a:r>
            <a:r>
              <a:rPr lang="en-US" dirty="0" smtClean="0"/>
              <a:t>avaScript recognizes the usual arithmetic operators:</a:t>
            </a:r>
          </a:p>
          <a:p>
            <a:pPr lvl="1"/>
            <a:r>
              <a:rPr lang="en-US" dirty="0" smtClean="0"/>
              <a:t>Addition: +</a:t>
            </a:r>
          </a:p>
          <a:p>
            <a:pPr lvl="1"/>
            <a:r>
              <a:rPr lang="en-US" dirty="0" smtClean="0"/>
              <a:t>Subtraction: -</a:t>
            </a:r>
          </a:p>
          <a:p>
            <a:pPr lvl="1"/>
            <a:r>
              <a:rPr lang="en-US" dirty="0" smtClean="0"/>
              <a:t>Division: /</a:t>
            </a:r>
          </a:p>
          <a:p>
            <a:pPr lvl="1"/>
            <a:r>
              <a:rPr lang="en-US" dirty="0" smtClean="0"/>
              <a:t>Multiplication: *</a:t>
            </a:r>
          </a:p>
          <a:p>
            <a:pPr lvl="1"/>
            <a:r>
              <a:rPr lang="en-US" dirty="0" smtClean="0"/>
              <a:t>Modulus: %</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28</a:t>
            </a:fld>
            <a:endParaRPr lang="en-US"/>
          </a:p>
        </p:txBody>
      </p:sp>
    </p:spTree>
    <p:extLst>
      <p:ext uri="{BB962C8B-B14F-4D97-AF65-F5344CB8AC3E}">
        <p14:creationId xmlns:p14="http://schemas.microsoft.com/office/powerpoint/2010/main" val="43738027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JavaScript: </a:t>
            </a:r>
            <a:r>
              <a:rPr lang="en-US" b="1" dirty="0" smtClean="0"/>
              <a:t>if</a:t>
            </a:r>
            <a:endParaRPr lang="en-US" b="1" dirty="0"/>
          </a:p>
        </p:txBody>
      </p:sp>
      <p:sp>
        <p:nvSpPr>
          <p:cNvPr id="3" name="Content Placeholder 2"/>
          <p:cNvSpPr>
            <a:spLocks noGrp="1"/>
          </p:cNvSpPr>
          <p:nvPr>
            <p:ph idx="1"/>
          </p:nvPr>
        </p:nvSpPr>
        <p:spPr/>
        <p:txBody>
          <a:bodyPr/>
          <a:lstStyle/>
          <a:p>
            <a:r>
              <a:rPr lang="en-US" dirty="0" smtClean="0"/>
              <a:t>The </a:t>
            </a:r>
            <a:r>
              <a:rPr lang="en-US" b="1" dirty="0" smtClean="0"/>
              <a:t>if</a:t>
            </a:r>
            <a:r>
              <a:rPr lang="en-US" dirty="0" smtClean="0"/>
              <a:t> statement selects which code to run based on a condition.</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29</a:t>
            </a:fld>
            <a:endParaRPr lang="en-US"/>
          </a:p>
        </p:txBody>
      </p:sp>
      <p:sp>
        <p:nvSpPr>
          <p:cNvPr id="7" name="Rectangle 6"/>
          <p:cNvSpPr/>
          <p:nvPr/>
        </p:nvSpPr>
        <p:spPr>
          <a:xfrm>
            <a:off x="1028700" y="2819400"/>
            <a:ext cx="7086600" cy="3139321"/>
          </a:xfrm>
          <a:prstGeom prst="rect">
            <a:avLst/>
          </a:prstGeom>
          <a:solidFill>
            <a:schemeClr val="bg2"/>
          </a:solidFill>
        </p:spPr>
        <p:txBody>
          <a:bodyPr wrap="square">
            <a:spAutoFit/>
          </a:bodyPr>
          <a:lstStyle/>
          <a:p>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a:p>
            <a:r>
              <a:rPr lang="en-US" b="1" dirty="0">
                <a:solidFill>
                  <a:schemeClr val="accent2">
                    <a:lumMod val="75000"/>
                  </a:schemeClr>
                </a:solidFill>
                <a:latin typeface="Courier New" panose="02070309020205020404" pitchFamily="49" charset="0"/>
                <a:cs typeface="Courier New" panose="02070309020205020404" pitchFamily="49" charset="0"/>
              </a:rPr>
              <a:t>f</a:t>
            </a:r>
            <a:r>
              <a:rPr lang="en-US" b="1" dirty="0" smtClean="0">
                <a:solidFill>
                  <a:schemeClr val="accent2">
                    <a:lumMod val="75000"/>
                  </a:schemeClr>
                </a:solidFill>
                <a:latin typeface="Courier New" panose="02070309020205020404" pitchFamily="49" charset="0"/>
                <a:cs typeface="Courier New" panose="02070309020205020404" pitchFamily="49" charset="0"/>
              </a:rPr>
              <a:t>unction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functionName</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if (</a:t>
            </a:r>
            <a:r>
              <a:rPr lang="en-US" b="1" i="1" dirty="0" smtClean="0">
                <a:solidFill>
                  <a:schemeClr val="accent2">
                    <a:lumMod val="75000"/>
                  </a:schemeClr>
                </a:solidFill>
                <a:latin typeface="Courier New" panose="02070309020205020404" pitchFamily="49" charset="0"/>
                <a:cs typeface="Courier New" panose="02070309020205020404" pitchFamily="49" charset="0"/>
              </a:rPr>
              <a:t>condition is true</a:t>
            </a:r>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do this code here</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p:txBody>
      </p:sp>
    </p:spTree>
    <p:extLst>
      <p:ext uri="{BB962C8B-B14F-4D97-AF65-F5344CB8AC3E}">
        <p14:creationId xmlns:p14="http://schemas.microsoft.com/office/powerpoint/2010/main" val="269874706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JavaScript?</a:t>
            </a:r>
            <a:endParaRPr lang="en-US" dirty="0"/>
          </a:p>
        </p:txBody>
      </p:sp>
      <p:sp>
        <p:nvSpPr>
          <p:cNvPr id="3" name="Content Placeholder 2"/>
          <p:cNvSpPr>
            <a:spLocks noGrp="1"/>
          </p:cNvSpPr>
          <p:nvPr>
            <p:ph idx="1"/>
          </p:nvPr>
        </p:nvSpPr>
        <p:spPr/>
        <p:txBody>
          <a:bodyPr>
            <a:normAutofit/>
          </a:bodyPr>
          <a:lstStyle/>
          <a:p>
            <a:r>
              <a:rPr lang="en-US" dirty="0" smtClean="0"/>
              <a:t>JavaScript is a popular scripting </a:t>
            </a:r>
            <a:r>
              <a:rPr lang="en-US" dirty="0"/>
              <a:t>language </a:t>
            </a:r>
            <a:r>
              <a:rPr lang="en-US" dirty="0" smtClean="0"/>
              <a:t>designed </a:t>
            </a:r>
            <a:r>
              <a:rPr lang="en-US" dirty="0"/>
              <a:t>to add interactivity to HTML </a:t>
            </a:r>
            <a:r>
              <a:rPr lang="en-US" dirty="0" smtClean="0"/>
              <a:t>pages.</a:t>
            </a:r>
          </a:p>
          <a:p>
            <a:r>
              <a:rPr lang="en-US" dirty="0" smtClean="0"/>
              <a:t>JavaScript code is inserted </a:t>
            </a:r>
            <a:r>
              <a:rPr lang="en-US" dirty="0"/>
              <a:t>into HTML pages </a:t>
            </a:r>
            <a:r>
              <a:rPr lang="en-US" dirty="0" smtClean="0"/>
              <a:t>and is </a:t>
            </a:r>
            <a:r>
              <a:rPr lang="en-US" dirty="0"/>
              <a:t>executed by the web </a:t>
            </a:r>
            <a:r>
              <a:rPr lang="en-US" dirty="0" smtClean="0"/>
              <a:t>browser.</a:t>
            </a:r>
          </a:p>
          <a:p>
            <a:r>
              <a:rPr lang="en-US" dirty="0" smtClean="0"/>
              <a:t>Many </a:t>
            </a:r>
            <a:r>
              <a:rPr lang="en-US" dirty="0"/>
              <a:t>HTML designers are not programmers, but JavaScript </a:t>
            </a:r>
            <a:r>
              <a:rPr lang="en-US" dirty="0" smtClean="0"/>
              <a:t>has </a:t>
            </a:r>
            <a:r>
              <a:rPr lang="en-US" dirty="0"/>
              <a:t>a very simple </a:t>
            </a:r>
            <a:r>
              <a:rPr lang="en-US" dirty="0" smtClean="0"/>
              <a:t>syntax allowing anyone to </a:t>
            </a:r>
            <a:r>
              <a:rPr lang="en-US" dirty="0"/>
              <a:t>put small "snippets" of JavaScript code into HTML pages.</a:t>
            </a:r>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3</a:t>
            </a:fld>
            <a:endParaRPr lang="en-US"/>
          </a:p>
        </p:txBody>
      </p:sp>
    </p:spTree>
    <p:extLst>
      <p:ext uri="{BB962C8B-B14F-4D97-AF65-F5344CB8AC3E}">
        <p14:creationId xmlns:p14="http://schemas.microsoft.com/office/powerpoint/2010/main" val="266394787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JavaScript: </a:t>
            </a:r>
            <a:r>
              <a:rPr lang="en-US" b="1" dirty="0" smtClean="0"/>
              <a:t>if-else</a:t>
            </a:r>
            <a:endParaRPr lang="en-US" b="1" dirty="0"/>
          </a:p>
        </p:txBody>
      </p:sp>
      <p:sp>
        <p:nvSpPr>
          <p:cNvPr id="3" name="Content Placeholder 2"/>
          <p:cNvSpPr>
            <a:spLocks noGrp="1"/>
          </p:cNvSpPr>
          <p:nvPr>
            <p:ph idx="1"/>
          </p:nvPr>
        </p:nvSpPr>
        <p:spPr/>
        <p:txBody>
          <a:bodyPr/>
          <a:lstStyle/>
          <a:p>
            <a:r>
              <a:rPr lang="en-US" dirty="0" smtClean="0"/>
              <a:t>The </a:t>
            </a:r>
            <a:r>
              <a:rPr lang="en-US" b="1" dirty="0" smtClean="0"/>
              <a:t>if-else</a:t>
            </a:r>
            <a:r>
              <a:rPr lang="en-US" dirty="0" smtClean="0"/>
              <a:t> statement selects one of two code blocks to run based on a condition.</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30</a:t>
            </a:fld>
            <a:endParaRPr lang="en-US"/>
          </a:p>
        </p:txBody>
      </p:sp>
      <p:sp>
        <p:nvSpPr>
          <p:cNvPr id="7" name="Rectangle 6"/>
          <p:cNvSpPr/>
          <p:nvPr/>
        </p:nvSpPr>
        <p:spPr>
          <a:xfrm>
            <a:off x="1028700" y="2743200"/>
            <a:ext cx="7086600" cy="3693319"/>
          </a:xfrm>
          <a:prstGeom prst="rect">
            <a:avLst/>
          </a:prstGeom>
          <a:solidFill>
            <a:schemeClr val="bg2"/>
          </a:solidFill>
        </p:spPr>
        <p:txBody>
          <a:bodyPr wrap="square">
            <a:spAutoFit/>
          </a:bodyPr>
          <a:lstStyle/>
          <a:p>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a:p>
            <a:r>
              <a:rPr lang="en-US" b="1" dirty="0">
                <a:solidFill>
                  <a:schemeClr val="accent2">
                    <a:lumMod val="75000"/>
                  </a:schemeClr>
                </a:solidFill>
                <a:latin typeface="Courier New" panose="02070309020205020404" pitchFamily="49" charset="0"/>
                <a:cs typeface="Courier New" panose="02070309020205020404" pitchFamily="49" charset="0"/>
              </a:rPr>
              <a:t>f</a:t>
            </a:r>
            <a:r>
              <a:rPr lang="en-US" b="1" dirty="0" smtClean="0">
                <a:solidFill>
                  <a:schemeClr val="accent2">
                    <a:lumMod val="75000"/>
                  </a:schemeClr>
                </a:solidFill>
                <a:latin typeface="Courier New" panose="02070309020205020404" pitchFamily="49" charset="0"/>
                <a:cs typeface="Courier New" panose="02070309020205020404" pitchFamily="49" charset="0"/>
              </a:rPr>
              <a:t>unction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functionName</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if (</a:t>
            </a:r>
            <a:r>
              <a:rPr lang="en-US" b="1" i="1" dirty="0" smtClean="0">
                <a:solidFill>
                  <a:schemeClr val="accent2">
                    <a:lumMod val="75000"/>
                  </a:schemeClr>
                </a:solidFill>
                <a:latin typeface="Courier New" panose="02070309020205020404" pitchFamily="49" charset="0"/>
                <a:cs typeface="Courier New" panose="02070309020205020404" pitchFamily="49" charset="0"/>
              </a:rPr>
              <a:t>condition is true</a:t>
            </a:r>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do this code if condition is TRUE</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 else {</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do this code if condition is NOT true</a:t>
            </a:r>
          </a:p>
          <a:p>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p:txBody>
      </p:sp>
    </p:spTree>
    <p:extLst>
      <p:ext uri="{BB962C8B-B14F-4D97-AF65-F5344CB8AC3E}">
        <p14:creationId xmlns:p14="http://schemas.microsoft.com/office/powerpoint/2010/main" val="226160943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b="1" dirty="0" smtClean="0"/>
              <a:t>if</a:t>
            </a:r>
            <a:r>
              <a:rPr lang="en-US" dirty="0" smtClean="0"/>
              <a:t> Statement</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31</a:t>
            </a:fld>
            <a:endParaRPr lang="en-US"/>
          </a:p>
        </p:txBody>
      </p:sp>
      <p:sp>
        <p:nvSpPr>
          <p:cNvPr id="7" name="Rectangle 6"/>
          <p:cNvSpPr/>
          <p:nvPr/>
        </p:nvSpPr>
        <p:spPr>
          <a:xfrm>
            <a:off x="762000" y="1676400"/>
            <a:ext cx="7086600" cy="3970318"/>
          </a:xfrm>
          <a:prstGeom prst="rect">
            <a:avLst/>
          </a:prstGeom>
          <a:solidFill>
            <a:schemeClr val="bg2"/>
          </a:solidFill>
        </p:spPr>
        <p:txBody>
          <a:bodyPr wrap="square">
            <a:spAutoFit/>
          </a:bodyPr>
          <a:lstStyle/>
          <a:p>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a:p>
            <a:r>
              <a:rPr lang="en-US" b="1" dirty="0">
                <a:solidFill>
                  <a:schemeClr val="accent2">
                    <a:lumMod val="75000"/>
                  </a:schemeClr>
                </a:solidFill>
                <a:latin typeface="Courier New" panose="02070309020205020404" pitchFamily="49" charset="0"/>
                <a:cs typeface="Courier New" panose="02070309020205020404" pitchFamily="49" charset="0"/>
              </a:rPr>
              <a:t>f</a:t>
            </a:r>
            <a:r>
              <a:rPr lang="en-US" b="1" dirty="0" smtClean="0">
                <a:solidFill>
                  <a:schemeClr val="accent2">
                    <a:lumMod val="75000"/>
                  </a:schemeClr>
                </a:solidFill>
                <a:latin typeface="Courier New" panose="02070309020205020404" pitchFamily="49" charset="0"/>
                <a:cs typeface="Courier New" panose="02070309020205020404" pitchFamily="49" charset="0"/>
              </a:rPr>
              <a:t>unction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functionName</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var</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myAge</a:t>
            </a:r>
            <a:r>
              <a:rPr lang="en-US" b="1" dirty="0" smtClean="0">
                <a:solidFill>
                  <a:schemeClr val="accent2">
                    <a:lumMod val="75000"/>
                  </a:schemeClr>
                </a:solidFill>
                <a:latin typeface="Courier New" panose="02070309020205020404" pitchFamily="49" charset="0"/>
                <a:cs typeface="Courier New" panose="02070309020205020404" pitchFamily="49" charset="0"/>
              </a:rPr>
              <a:t> = 25;</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var</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yourAge</a:t>
            </a:r>
            <a:r>
              <a:rPr lang="en-US" b="1" dirty="0" smtClean="0">
                <a:solidFill>
                  <a:schemeClr val="accent2">
                    <a:lumMod val="75000"/>
                  </a:schemeClr>
                </a:solidFill>
                <a:latin typeface="Courier New" panose="02070309020205020404" pitchFamily="49" charset="0"/>
                <a:cs typeface="Courier New" panose="02070309020205020404" pitchFamily="49" charset="0"/>
              </a:rPr>
              <a:t> = 30;</a:t>
            </a:r>
          </a:p>
          <a:p>
            <a:endParaRPr lang="en-US" b="1" dirty="0" smtClean="0">
              <a:solidFill>
                <a:schemeClr val="accent2">
                  <a:lumMod val="75000"/>
                </a:schemeClr>
              </a:solidFill>
              <a:latin typeface="Courier New" panose="02070309020205020404" pitchFamily="49" charset="0"/>
              <a:cs typeface="Courier New" panose="02070309020205020404" pitchFamily="49" charset="0"/>
            </a:endParaRP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if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myAge</a:t>
            </a:r>
            <a:r>
              <a:rPr lang="en-US" b="1" i="1" dirty="0" smtClean="0">
                <a:solidFill>
                  <a:schemeClr val="accent2">
                    <a:lumMod val="75000"/>
                  </a:schemeClr>
                </a:solidFill>
                <a:latin typeface="Courier New" panose="02070309020205020404" pitchFamily="49" charset="0"/>
                <a:cs typeface="Courier New" panose="02070309020205020404" pitchFamily="49" charset="0"/>
              </a:rPr>
              <a:t> &gt;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yourAge</a:t>
            </a:r>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alert("I’m older than you!!!");</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p:txBody>
      </p:sp>
    </p:spTree>
    <p:extLst>
      <p:ext uri="{BB962C8B-B14F-4D97-AF65-F5344CB8AC3E}">
        <p14:creationId xmlns:p14="http://schemas.microsoft.com/office/powerpoint/2010/main" val="219309973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If-Else</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32</a:t>
            </a:fld>
            <a:endParaRPr lang="en-US"/>
          </a:p>
        </p:txBody>
      </p:sp>
      <p:sp>
        <p:nvSpPr>
          <p:cNvPr id="7" name="Rectangle 6"/>
          <p:cNvSpPr/>
          <p:nvPr/>
        </p:nvSpPr>
        <p:spPr>
          <a:xfrm>
            <a:off x="762000" y="1417638"/>
            <a:ext cx="7086600" cy="4524315"/>
          </a:xfrm>
          <a:prstGeom prst="rect">
            <a:avLst/>
          </a:prstGeom>
          <a:solidFill>
            <a:schemeClr val="bg2"/>
          </a:solidFill>
        </p:spPr>
        <p:txBody>
          <a:bodyPr wrap="square">
            <a:spAutoFit/>
          </a:bodyPr>
          <a:lstStyle/>
          <a:p>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a:p>
            <a:r>
              <a:rPr lang="en-US" b="1" dirty="0">
                <a:solidFill>
                  <a:schemeClr val="accent2">
                    <a:lumMod val="75000"/>
                  </a:schemeClr>
                </a:solidFill>
                <a:latin typeface="Courier New" panose="02070309020205020404" pitchFamily="49" charset="0"/>
                <a:cs typeface="Courier New" panose="02070309020205020404" pitchFamily="49" charset="0"/>
              </a:rPr>
              <a:t>f</a:t>
            </a:r>
            <a:r>
              <a:rPr lang="en-US" b="1" dirty="0" smtClean="0">
                <a:solidFill>
                  <a:schemeClr val="accent2">
                    <a:lumMod val="75000"/>
                  </a:schemeClr>
                </a:solidFill>
                <a:latin typeface="Courier New" panose="02070309020205020404" pitchFamily="49" charset="0"/>
                <a:cs typeface="Courier New" panose="02070309020205020404" pitchFamily="49" charset="0"/>
              </a:rPr>
              <a:t>unction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functionName</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var</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myAge</a:t>
            </a:r>
            <a:r>
              <a:rPr lang="en-US" b="1" dirty="0" smtClean="0">
                <a:solidFill>
                  <a:schemeClr val="accent2">
                    <a:lumMod val="75000"/>
                  </a:schemeClr>
                </a:solidFill>
                <a:latin typeface="Courier New" panose="02070309020205020404" pitchFamily="49" charset="0"/>
                <a:cs typeface="Courier New" panose="02070309020205020404" pitchFamily="49" charset="0"/>
              </a:rPr>
              <a:t> = 25;</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var</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yourAge</a:t>
            </a:r>
            <a:r>
              <a:rPr lang="en-US" b="1" dirty="0" smtClean="0">
                <a:solidFill>
                  <a:schemeClr val="accent2">
                    <a:lumMod val="75000"/>
                  </a:schemeClr>
                </a:solidFill>
                <a:latin typeface="Courier New" panose="02070309020205020404" pitchFamily="49" charset="0"/>
                <a:cs typeface="Courier New" panose="02070309020205020404" pitchFamily="49" charset="0"/>
              </a:rPr>
              <a:t> = 30;</a:t>
            </a:r>
          </a:p>
          <a:p>
            <a:endParaRPr lang="en-US" b="1" dirty="0" smtClean="0">
              <a:solidFill>
                <a:schemeClr val="accent2">
                  <a:lumMod val="75000"/>
                </a:schemeClr>
              </a:solidFill>
              <a:latin typeface="Courier New" panose="02070309020205020404" pitchFamily="49" charset="0"/>
              <a:cs typeface="Courier New" panose="02070309020205020404" pitchFamily="49" charset="0"/>
            </a:endParaRP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if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myAge</a:t>
            </a:r>
            <a:r>
              <a:rPr lang="en-US" b="1" i="1" dirty="0" smtClean="0">
                <a:solidFill>
                  <a:schemeClr val="accent2">
                    <a:lumMod val="75000"/>
                  </a:schemeClr>
                </a:solidFill>
                <a:latin typeface="Courier New" panose="02070309020205020404" pitchFamily="49" charset="0"/>
                <a:cs typeface="Courier New" panose="02070309020205020404" pitchFamily="49" charset="0"/>
              </a:rPr>
              <a:t> &gt;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yourAge</a:t>
            </a:r>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alert("I’m older than you!!!");</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 else {</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alert</a:t>
            </a:r>
            <a:r>
              <a:rPr lang="en-US" b="1" dirty="0">
                <a:solidFill>
                  <a:schemeClr val="accent2">
                    <a:lumMod val="75000"/>
                  </a:schemeClr>
                </a:solidFill>
                <a:latin typeface="Courier New" panose="02070309020205020404" pitchFamily="49" charset="0"/>
                <a:cs typeface="Courier New" panose="02070309020205020404" pitchFamily="49" charset="0"/>
              </a:rPr>
              <a:t>("I’m </a:t>
            </a:r>
            <a:r>
              <a:rPr lang="en-US" b="1" dirty="0" smtClean="0">
                <a:solidFill>
                  <a:schemeClr val="accent2">
                    <a:lumMod val="75000"/>
                  </a:schemeClr>
                </a:solidFill>
                <a:latin typeface="Courier New" panose="02070309020205020404" pitchFamily="49" charset="0"/>
                <a:cs typeface="Courier New" panose="02070309020205020404" pitchFamily="49" charset="0"/>
              </a:rPr>
              <a:t>younger than </a:t>
            </a:r>
            <a:r>
              <a:rPr lang="en-US" b="1" dirty="0">
                <a:solidFill>
                  <a:schemeClr val="accent2">
                    <a:lumMod val="75000"/>
                  </a:schemeClr>
                </a:solidFill>
                <a:latin typeface="Courier New" panose="02070309020205020404" pitchFamily="49" charset="0"/>
                <a:cs typeface="Courier New" panose="02070309020205020404" pitchFamily="49" charset="0"/>
              </a:rPr>
              <a:t>you</a:t>
            </a:r>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p:txBody>
      </p:sp>
    </p:spTree>
    <p:extLst>
      <p:ext uri="{BB962C8B-B14F-4D97-AF65-F5344CB8AC3E}">
        <p14:creationId xmlns:p14="http://schemas.microsoft.com/office/powerpoint/2010/main" val="175290467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Operators</a:t>
            </a:r>
            <a:endParaRPr lang="en-US" dirty="0"/>
          </a:p>
        </p:txBody>
      </p:sp>
      <p:sp>
        <p:nvSpPr>
          <p:cNvPr id="3" name="Content Placeholder 2"/>
          <p:cNvSpPr>
            <a:spLocks noGrp="1"/>
          </p:cNvSpPr>
          <p:nvPr>
            <p:ph idx="1"/>
          </p:nvPr>
        </p:nvSpPr>
        <p:spPr/>
        <p:txBody>
          <a:bodyPr/>
          <a:lstStyle/>
          <a:p>
            <a:r>
              <a:rPr lang="en-US" dirty="0" smtClean="0"/>
              <a:t>Conditions in JavaScript rely on logical operators:</a:t>
            </a:r>
          </a:p>
          <a:p>
            <a:pPr lvl="1"/>
            <a:r>
              <a:rPr lang="en-US" dirty="0" smtClean="0"/>
              <a:t>Greater Than: </a:t>
            </a:r>
            <a:r>
              <a:rPr lang="en-US" b="1" dirty="0" smtClean="0">
                <a:latin typeface="Courier New" panose="02070309020205020404" pitchFamily="49" charset="0"/>
                <a:cs typeface="Courier New" panose="02070309020205020404" pitchFamily="49" charset="0"/>
              </a:rPr>
              <a:t>&gt;</a:t>
            </a:r>
          </a:p>
          <a:p>
            <a:pPr lvl="1"/>
            <a:r>
              <a:rPr lang="en-US" dirty="0" smtClean="0"/>
              <a:t>Less Than: </a:t>
            </a:r>
            <a:r>
              <a:rPr lang="en-US" b="1" dirty="0">
                <a:latin typeface="Courier New" panose="02070309020205020404" pitchFamily="49" charset="0"/>
                <a:cs typeface="Courier New" panose="02070309020205020404" pitchFamily="49" charset="0"/>
              </a:rPr>
              <a:t>&lt;</a:t>
            </a:r>
          </a:p>
          <a:p>
            <a:pPr lvl="1"/>
            <a:r>
              <a:rPr lang="en-US" dirty="0" smtClean="0"/>
              <a:t>Equal: </a:t>
            </a:r>
            <a:r>
              <a:rPr lang="en-US" b="1" dirty="0">
                <a:latin typeface="Courier New" panose="02070309020205020404" pitchFamily="49" charset="0"/>
                <a:cs typeface="Courier New" panose="02070309020205020404" pitchFamily="49" charset="0"/>
              </a:rPr>
              <a:t>==</a:t>
            </a:r>
          </a:p>
          <a:p>
            <a:pPr lvl="1"/>
            <a:r>
              <a:rPr lang="en-US" dirty="0" smtClean="0"/>
              <a:t>Less Than or Equal: </a:t>
            </a:r>
            <a:r>
              <a:rPr lang="en-US" b="1" dirty="0">
                <a:latin typeface="Courier New" panose="02070309020205020404" pitchFamily="49" charset="0"/>
                <a:cs typeface="Courier New" panose="02070309020205020404" pitchFamily="49" charset="0"/>
              </a:rPr>
              <a:t>&lt;=</a:t>
            </a:r>
          </a:p>
          <a:p>
            <a:pPr lvl="1"/>
            <a:r>
              <a:rPr lang="en-US" dirty="0" smtClean="0"/>
              <a:t>Greater Than or Equal: </a:t>
            </a:r>
            <a:r>
              <a:rPr lang="en-US" b="1" dirty="0">
                <a:latin typeface="Courier New" panose="02070309020205020404" pitchFamily="49" charset="0"/>
                <a:cs typeface="Courier New" panose="02070309020205020404" pitchFamily="49" charset="0"/>
              </a:rPr>
              <a:t>&gt;=</a:t>
            </a:r>
          </a:p>
          <a:p>
            <a:pPr lvl="1"/>
            <a:r>
              <a:rPr lang="en-US" dirty="0" smtClean="0"/>
              <a:t>Not Equal: </a:t>
            </a:r>
            <a:r>
              <a:rPr lang="en-US" b="1" dirty="0">
                <a:latin typeface="Courier New" panose="02070309020205020404" pitchFamily="49" charset="0"/>
                <a:cs typeface="Courier New" panose="02070309020205020404" pitchFamily="49" charset="0"/>
              </a:rPr>
              <a:t>!=</a:t>
            </a:r>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33</a:t>
            </a:fld>
            <a:endParaRPr lang="en-US"/>
          </a:p>
        </p:txBody>
      </p:sp>
    </p:spTree>
    <p:extLst>
      <p:ext uri="{BB962C8B-B14F-4D97-AF65-F5344CB8AC3E}">
        <p14:creationId xmlns:p14="http://schemas.microsoft.com/office/powerpoint/2010/main" val="393289296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Relational Operators</a:t>
            </a:r>
            <a:endParaRPr lang="en-US" dirty="0"/>
          </a:p>
        </p:txBody>
      </p:sp>
      <p:sp>
        <p:nvSpPr>
          <p:cNvPr id="3" name="Content Placeholder 2"/>
          <p:cNvSpPr>
            <a:spLocks noGrp="1"/>
          </p:cNvSpPr>
          <p:nvPr>
            <p:ph idx="1"/>
          </p:nvPr>
        </p:nvSpPr>
        <p:spPr/>
        <p:txBody>
          <a:bodyPr/>
          <a:lstStyle/>
          <a:p>
            <a:r>
              <a:rPr lang="en-US" dirty="0" smtClean="0"/>
              <a:t>Compound conditions can be created with relational operators:</a:t>
            </a:r>
          </a:p>
          <a:p>
            <a:pPr lvl="1"/>
            <a:r>
              <a:rPr lang="en-US" dirty="0" smtClean="0"/>
              <a:t>AND (both conditions must be true): &amp;&amp;</a:t>
            </a:r>
          </a:p>
          <a:p>
            <a:pPr lvl="1"/>
            <a:r>
              <a:rPr lang="en-US" dirty="0" smtClean="0"/>
              <a:t>OR (either or both conditions can be true): ||</a:t>
            </a:r>
          </a:p>
          <a:p>
            <a:pPr lvl="1"/>
            <a:r>
              <a:rPr lang="en-US" dirty="0" smtClean="0"/>
              <a:t>NOT (negation of condition): !</a:t>
            </a:r>
          </a:p>
          <a:p>
            <a:r>
              <a:rPr lang="en-US" dirty="0" smtClean="0"/>
              <a:t>As a side note, there is no XOR (exclusive or) in JavaScript.</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34</a:t>
            </a:fld>
            <a:endParaRPr lang="en-US"/>
          </a:p>
        </p:txBody>
      </p:sp>
    </p:spTree>
    <p:extLst>
      <p:ext uri="{BB962C8B-B14F-4D97-AF65-F5344CB8AC3E}">
        <p14:creationId xmlns:p14="http://schemas.microsoft.com/office/powerpoint/2010/main" val="61314124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Relational Operators</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35</a:t>
            </a:fld>
            <a:endParaRPr lang="en-US"/>
          </a:p>
        </p:txBody>
      </p:sp>
      <p:sp>
        <p:nvSpPr>
          <p:cNvPr id="7" name="Rectangle 6"/>
          <p:cNvSpPr/>
          <p:nvPr/>
        </p:nvSpPr>
        <p:spPr>
          <a:xfrm>
            <a:off x="762000" y="1417638"/>
            <a:ext cx="7086600" cy="4524315"/>
          </a:xfrm>
          <a:prstGeom prst="rect">
            <a:avLst/>
          </a:prstGeom>
          <a:solidFill>
            <a:schemeClr val="bg2"/>
          </a:solidFill>
        </p:spPr>
        <p:txBody>
          <a:bodyPr wrap="square">
            <a:spAutoFit/>
          </a:bodyPr>
          <a:lstStyle/>
          <a:p>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a:p>
            <a:r>
              <a:rPr lang="en-US" b="1" dirty="0">
                <a:solidFill>
                  <a:schemeClr val="accent2">
                    <a:lumMod val="75000"/>
                  </a:schemeClr>
                </a:solidFill>
                <a:latin typeface="Courier New" panose="02070309020205020404" pitchFamily="49" charset="0"/>
                <a:cs typeface="Courier New" panose="02070309020205020404" pitchFamily="49" charset="0"/>
              </a:rPr>
              <a:t>f</a:t>
            </a:r>
            <a:r>
              <a:rPr lang="en-US" b="1" dirty="0" smtClean="0">
                <a:solidFill>
                  <a:schemeClr val="accent2">
                    <a:lumMod val="75000"/>
                  </a:schemeClr>
                </a:solidFill>
                <a:latin typeface="Courier New" panose="02070309020205020404" pitchFamily="49" charset="0"/>
                <a:cs typeface="Courier New" panose="02070309020205020404" pitchFamily="49" charset="0"/>
              </a:rPr>
              <a:t>unction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functionName</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var</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myAge</a:t>
            </a:r>
            <a:r>
              <a:rPr lang="en-US" b="1" dirty="0" smtClean="0">
                <a:solidFill>
                  <a:schemeClr val="accent2">
                    <a:lumMod val="75000"/>
                  </a:schemeClr>
                </a:solidFill>
                <a:latin typeface="Courier New" panose="02070309020205020404" pitchFamily="49" charset="0"/>
                <a:cs typeface="Courier New" panose="02070309020205020404" pitchFamily="49" charset="0"/>
              </a:rPr>
              <a:t> = 25;</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var</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yourAge</a:t>
            </a:r>
            <a:r>
              <a:rPr lang="en-US" b="1" dirty="0" smtClean="0">
                <a:solidFill>
                  <a:schemeClr val="accent2">
                    <a:lumMod val="75000"/>
                  </a:schemeClr>
                </a:solidFill>
                <a:latin typeface="Courier New" panose="02070309020205020404" pitchFamily="49" charset="0"/>
                <a:cs typeface="Courier New" panose="02070309020205020404" pitchFamily="49" charset="0"/>
              </a:rPr>
              <a:t> = 30;</a:t>
            </a:r>
          </a:p>
          <a:p>
            <a:endParaRPr lang="en-US" b="1" dirty="0" smtClean="0">
              <a:solidFill>
                <a:schemeClr val="accent2">
                  <a:lumMod val="75000"/>
                </a:schemeClr>
              </a:solidFill>
              <a:latin typeface="Courier New" panose="02070309020205020404" pitchFamily="49" charset="0"/>
              <a:cs typeface="Courier New" panose="02070309020205020404" pitchFamily="49" charset="0"/>
            </a:endParaRP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if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myAge</a:t>
            </a:r>
            <a:r>
              <a:rPr lang="en-US" b="1" i="1" dirty="0" smtClean="0">
                <a:solidFill>
                  <a:schemeClr val="accent2">
                    <a:lumMod val="75000"/>
                  </a:schemeClr>
                </a:solidFill>
                <a:latin typeface="Courier New" panose="02070309020205020404" pitchFamily="49" charset="0"/>
                <a:cs typeface="Courier New" panose="02070309020205020404" pitchFamily="49" charset="0"/>
              </a:rPr>
              <a:t> &gt;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yourAge</a:t>
            </a:r>
            <a:r>
              <a:rPr lang="en-US" b="1" i="1" dirty="0" smtClean="0">
                <a:solidFill>
                  <a:schemeClr val="accent2">
                    <a:lumMod val="75000"/>
                  </a:schemeClr>
                </a:solidFill>
                <a:latin typeface="Courier New" panose="02070309020205020404" pitchFamily="49" charset="0"/>
                <a:cs typeface="Courier New" panose="02070309020205020404" pitchFamily="49" charset="0"/>
              </a:rPr>
              <a:t>) &amp;&amp;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myAge</a:t>
            </a:r>
            <a:r>
              <a:rPr lang="en-US" b="1" i="1" dirty="0" smtClean="0">
                <a:solidFill>
                  <a:schemeClr val="accent2">
                    <a:lumMod val="75000"/>
                  </a:schemeClr>
                </a:solidFill>
                <a:latin typeface="Courier New" panose="02070309020205020404" pitchFamily="49" charset="0"/>
                <a:cs typeface="Courier New" panose="02070309020205020404" pitchFamily="49" charset="0"/>
              </a:rPr>
              <a:t> &gt; 0)</a:t>
            </a:r>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alert("I’m older than you!!!");</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 else {</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alert</a:t>
            </a:r>
            <a:r>
              <a:rPr lang="en-US" b="1" dirty="0">
                <a:solidFill>
                  <a:schemeClr val="accent2">
                    <a:lumMod val="75000"/>
                  </a:schemeClr>
                </a:solidFill>
                <a:latin typeface="Courier New" panose="02070309020205020404" pitchFamily="49" charset="0"/>
                <a:cs typeface="Courier New" panose="02070309020205020404" pitchFamily="49" charset="0"/>
              </a:rPr>
              <a:t>("I’m </a:t>
            </a:r>
            <a:r>
              <a:rPr lang="en-US" b="1" dirty="0" smtClean="0">
                <a:solidFill>
                  <a:schemeClr val="accent2">
                    <a:lumMod val="75000"/>
                  </a:schemeClr>
                </a:solidFill>
                <a:latin typeface="Courier New" panose="02070309020205020404" pitchFamily="49" charset="0"/>
                <a:cs typeface="Courier New" panose="02070309020205020404" pitchFamily="49" charset="0"/>
              </a:rPr>
              <a:t>younger than </a:t>
            </a:r>
            <a:r>
              <a:rPr lang="en-US" b="1" dirty="0">
                <a:solidFill>
                  <a:schemeClr val="accent2">
                    <a:lumMod val="75000"/>
                  </a:schemeClr>
                </a:solidFill>
                <a:latin typeface="Courier New" panose="02070309020205020404" pitchFamily="49" charset="0"/>
                <a:cs typeface="Courier New" panose="02070309020205020404" pitchFamily="49" charset="0"/>
              </a:rPr>
              <a:t>you</a:t>
            </a:r>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p:txBody>
      </p:sp>
    </p:spTree>
    <p:extLst>
      <p:ext uri="{BB962C8B-B14F-4D97-AF65-F5344CB8AC3E}">
        <p14:creationId xmlns:p14="http://schemas.microsoft.com/office/powerpoint/2010/main" val="41909280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Indentation</a:t>
            </a:r>
            <a:endParaRPr lang="en-US" dirty="0"/>
          </a:p>
        </p:txBody>
      </p:sp>
      <p:sp>
        <p:nvSpPr>
          <p:cNvPr id="3" name="Content Placeholder 2"/>
          <p:cNvSpPr>
            <a:spLocks noGrp="1"/>
          </p:cNvSpPr>
          <p:nvPr>
            <p:ph idx="1"/>
          </p:nvPr>
        </p:nvSpPr>
        <p:spPr/>
        <p:txBody>
          <a:bodyPr/>
          <a:lstStyle/>
          <a:p>
            <a:r>
              <a:rPr lang="en-US" dirty="0" smtClean="0"/>
              <a:t>Indentation is part of programming style.</a:t>
            </a:r>
          </a:p>
          <a:p>
            <a:r>
              <a:rPr lang="en-US" dirty="0" smtClean="0"/>
              <a:t>A good programming style can make programs easier to read and “debug”, </a:t>
            </a:r>
            <a:r>
              <a:rPr lang="en-US" i="1" dirty="0" smtClean="0"/>
              <a:t>i.e.</a:t>
            </a:r>
            <a:r>
              <a:rPr lang="en-US" dirty="0" smtClean="0"/>
              <a:t>, find mistakes.</a:t>
            </a:r>
          </a:p>
          <a:p>
            <a:r>
              <a:rPr lang="en-US" dirty="0" smtClean="0"/>
              <a:t>Generally write the { on the next line and then indent two spaces.</a:t>
            </a:r>
          </a:p>
          <a:p>
            <a:r>
              <a:rPr lang="en-US" dirty="0" smtClean="0"/>
              <a:t>Line up the closing } with its opening {.</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36</a:t>
            </a:fld>
            <a:endParaRPr lang="en-US"/>
          </a:p>
        </p:txBody>
      </p:sp>
    </p:spTree>
    <p:extLst>
      <p:ext uri="{BB962C8B-B14F-4D97-AF65-F5344CB8AC3E}">
        <p14:creationId xmlns:p14="http://schemas.microsoft.com/office/powerpoint/2010/main" val="328147983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Style</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37</a:t>
            </a:fld>
            <a:endParaRPr lang="en-US"/>
          </a:p>
        </p:txBody>
      </p:sp>
      <p:sp>
        <p:nvSpPr>
          <p:cNvPr id="7" name="Rectangle 6"/>
          <p:cNvSpPr/>
          <p:nvPr/>
        </p:nvSpPr>
        <p:spPr>
          <a:xfrm>
            <a:off x="762000" y="1600200"/>
            <a:ext cx="7086600" cy="4524315"/>
          </a:xfrm>
          <a:prstGeom prst="rect">
            <a:avLst/>
          </a:prstGeom>
          <a:solidFill>
            <a:schemeClr val="bg2"/>
          </a:solidFill>
        </p:spPr>
        <p:txBody>
          <a:bodyPr wrap="square">
            <a:spAutoFit/>
          </a:bodyPr>
          <a:lstStyle/>
          <a:p>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a:p>
            <a:r>
              <a:rPr lang="en-US" b="1" dirty="0">
                <a:solidFill>
                  <a:schemeClr val="accent2">
                    <a:lumMod val="75000"/>
                  </a:schemeClr>
                </a:solidFill>
                <a:latin typeface="Courier New" panose="02070309020205020404" pitchFamily="49" charset="0"/>
                <a:cs typeface="Courier New" panose="02070309020205020404" pitchFamily="49" charset="0"/>
              </a:rPr>
              <a:t>f</a:t>
            </a:r>
            <a:r>
              <a:rPr lang="en-US" b="1" dirty="0" smtClean="0">
                <a:solidFill>
                  <a:schemeClr val="accent2">
                    <a:lumMod val="75000"/>
                  </a:schemeClr>
                </a:solidFill>
                <a:latin typeface="Courier New" panose="02070309020205020404" pitchFamily="49" charset="0"/>
                <a:cs typeface="Courier New" panose="02070309020205020404" pitchFamily="49" charset="0"/>
              </a:rPr>
              <a:t>unction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functionName</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var</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myAge</a:t>
            </a:r>
            <a:r>
              <a:rPr lang="en-US" b="1" dirty="0" smtClean="0">
                <a:solidFill>
                  <a:schemeClr val="accent2">
                    <a:lumMod val="75000"/>
                  </a:schemeClr>
                </a:solidFill>
                <a:latin typeface="Courier New" panose="02070309020205020404" pitchFamily="49" charset="0"/>
                <a:cs typeface="Courier New" panose="02070309020205020404" pitchFamily="49" charset="0"/>
              </a:rPr>
              <a:t> = 25;</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var</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yourAge</a:t>
            </a:r>
            <a:r>
              <a:rPr lang="en-US" b="1" dirty="0" smtClean="0">
                <a:solidFill>
                  <a:schemeClr val="accent2">
                    <a:lumMod val="75000"/>
                  </a:schemeClr>
                </a:solidFill>
                <a:latin typeface="Courier New" panose="02070309020205020404" pitchFamily="49" charset="0"/>
                <a:cs typeface="Courier New" panose="02070309020205020404" pitchFamily="49" charset="0"/>
              </a:rPr>
              <a:t> = 30;</a:t>
            </a:r>
          </a:p>
          <a:p>
            <a:endParaRPr lang="en-US" b="1" dirty="0" smtClean="0">
              <a:solidFill>
                <a:schemeClr val="accent2">
                  <a:lumMod val="75000"/>
                </a:schemeClr>
              </a:solidFill>
              <a:latin typeface="Courier New" panose="02070309020205020404" pitchFamily="49" charset="0"/>
              <a:cs typeface="Courier New" panose="02070309020205020404" pitchFamily="49" charset="0"/>
            </a:endParaRP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if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myAge</a:t>
            </a:r>
            <a:r>
              <a:rPr lang="en-US" b="1" i="1" dirty="0" smtClean="0">
                <a:solidFill>
                  <a:schemeClr val="accent2">
                    <a:lumMod val="75000"/>
                  </a:schemeClr>
                </a:solidFill>
                <a:latin typeface="Courier New" panose="02070309020205020404" pitchFamily="49" charset="0"/>
                <a:cs typeface="Courier New" panose="02070309020205020404" pitchFamily="49" charset="0"/>
              </a:rPr>
              <a:t> &gt;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yourAge</a:t>
            </a:r>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alert("I’m older than you!!!");</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 else {</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alert</a:t>
            </a:r>
            <a:r>
              <a:rPr lang="en-US" b="1" dirty="0">
                <a:solidFill>
                  <a:schemeClr val="accent2">
                    <a:lumMod val="75000"/>
                  </a:schemeClr>
                </a:solidFill>
                <a:latin typeface="Courier New" panose="02070309020205020404" pitchFamily="49" charset="0"/>
                <a:cs typeface="Courier New" panose="02070309020205020404" pitchFamily="49" charset="0"/>
              </a:rPr>
              <a:t>("I’m </a:t>
            </a:r>
            <a:r>
              <a:rPr lang="en-US" b="1" dirty="0" smtClean="0">
                <a:solidFill>
                  <a:schemeClr val="accent2">
                    <a:lumMod val="75000"/>
                  </a:schemeClr>
                </a:solidFill>
                <a:latin typeface="Courier New" panose="02070309020205020404" pitchFamily="49" charset="0"/>
                <a:cs typeface="Courier New" panose="02070309020205020404" pitchFamily="49" charset="0"/>
              </a:rPr>
              <a:t>younger than </a:t>
            </a:r>
            <a:r>
              <a:rPr lang="en-US" b="1" dirty="0">
                <a:solidFill>
                  <a:schemeClr val="accent2">
                    <a:lumMod val="75000"/>
                  </a:schemeClr>
                </a:solidFill>
                <a:latin typeface="Courier New" panose="02070309020205020404" pitchFamily="49" charset="0"/>
                <a:cs typeface="Courier New" panose="02070309020205020404" pitchFamily="49" charset="0"/>
              </a:rPr>
              <a:t>you</a:t>
            </a:r>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p:txBody>
      </p:sp>
      <p:sp>
        <p:nvSpPr>
          <p:cNvPr id="9" name="Left Brace 8"/>
          <p:cNvSpPr/>
          <p:nvPr/>
        </p:nvSpPr>
        <p:spPr>
          <a:xfrm>
            <a:off x="457200" y="2895600"/>
            <a:ext cx="381000" cy="2743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e 9"/>
          <p:cNvSpPr/>
          <p:nvPr/>
        </p:nvSpPr>
        <p:spPr>
          <a:xfrm>
            <a:off x="743950" y="4191000"/>
            <a:ext cx="381000" cy="1143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104854151"/>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Style</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38</a:t>
            </a:fld>
            <a:endParaRPr lang="en-US"/>
          </a:p>
        </p:txBody>
      </p:sp>
      <p:sp>
        <p:nvSpPr>
          <p:cNvPr id="7" name="Rectangle 6"/>
          <p:cNvSpPr/>
          <p:nvPr/>
        </p:nvSpPr>
        <p:spPr>
          <a:xfrm>
            <a:off x="838200" y="1518544"/>
            <a:ext cx="7086600" cy="3970318"/>
          </a:xfrm>
          <a:prstGeom prst="rect">
            <a:avLst/>
          </a:prstGeom>
          <a:solidFill>
            <a:schemeClr val="bg2"/>
          </a:solidFill>
        </p:spPr>
        <p:txBody>
          <a:bodyPr wrap="square">
            <a:spAutoFit/>
          </a:bodyPr>
          <a:lstStyle/>
          <a:p>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a:p>
            <a:r>
              <a:rPr lang="en-US" b="1" dirty="0">
                <a:solidFill>
                  <a:schemeClr val="accent2">
                    <a:lumMod val="75000"/>
                  </a:schemeClr>
                </a:solidFill>
                <a:latin typeface="Courier New" panose="02070309020205020404" pitchFamily="49" charset="0"/>
                <a:cs typeface="Courier New" panose="02070309020205020404" pitchFamily="49" charset="0"/>
              </a:rPr>
              <a:t>f</a:t>
            </a:r>
            <a:r>
              <a:rPr lang="en-US" b="1" dirty="0" smtClean="0">
                <a:solidFill>
                  <a:schemeClr val="accent2">
                    <a:lumMod val="75000"/>
                  </a:schemeClr>
                </a:solidFill>
                <a:latin typeface="Courier New" panose="02070309020205020404" pitchFamily="49" charset="0"/>
                <a:cs typeface="Courier New" panose="02070309020205020404" pitchFamily="49" charset="0"/>
              </a:rPr>
              <a:t>unction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functionName</a:t>
            </a:r>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err="1" smtClean="0">
                <a:solidFill>
                  <a:schemeClr val="accent2">
                    <a:lumMod val="75000"/>
                  </a:schemeClr>
                </a:solidFill>
                <a:latin typeface="Courier New" panose="02070309020205020404" pitchFamily="49" charset="0"/>
                <a:cs typeface="Courier New" panose="02070309020205020404" pitchFamily="49" charset="0"/>
              </a:rPr>
              <a:t>var</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myAge</a:t>
            </a:r>
            <a:r>
              <a:rPr lang="en-US" b="1" dirty="0" smtClean="0">
                <a:solidFill>
                  <a:schemeClr val="accent2">
                    <a:lumMod val="75000"/>
                  </a:schemeClr>
                </a:solidFill>
                <a:latin typeface="Courier New" panose="02070309020205020404" pitchFamily="49" charset="0"/>
                <a:cs typeface="Courier New" panose="02070309020205020404" pitchFamily="49" charset="0"/>
              </a:rPr>
              <a:t> = 25;</a:t>
            </a:r>
          </a:p>
          <a:p>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var</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r>
              <a:rPr lang="en-US" b="1" dirty="0" err="1" smtClean="0">
                <a:solidFill>
                  <a:schemeClr val="accent2">
                    <a:lumMod val="75000"/>
                  </a:schemeClr>
                </a:solidFill>
                <a:latin typeface="Courier New" panose="02070309020205020404" pitchFamily="49" charset="0"/>
                <a:cs typeface="Courier New" panose="02070309020205020404" pitchFamily="49" charset="0"/>
              </a:rPr>
              <a:t>yourAge</a:t>
            </a:r>
            <a:r>
              <a:rPr lang="en-US" b="1" dirty="0" smtClean="0">
                <a:solidFill>
                  <a:schemeClr val="accent2">
                    <a:lumMod val="75000"/>
                  </a:schemeClr>
                </a:solidFill>
                <a:latin typeface="Courier New" panose="02070309020205020404" pitchFamily="49" charset="0"/>
                <a:cs typeface="Courier New" panose="02070309020205020404" pitchFamily="49" charset="0"/>
              </a:rPr>
              <a:t> = 30;</a:t>
            </a:r>
          </a:p>
          <a:p>
            <a:endParaRPr lang="en-US" b="1" dirty="0" smtClean="0">
              <a:solidFill>
                <a:schemeClr val="accent2">
                  <a:lumMod val="75000"/>
                </a:schemeClr>
              </a:solidFill>
              <a:latin typeface="Courier New" panose="02070309020205020404" pitchFamily="49" charset="0"/>
              <a:cs typeface="Courier New" panose="02070309020205020404" pitchFamily="49" charset="0"/>
            </a:endParaRPr>
          </a:p>
          <a:p>
            <a:r>
              <a:rPr lang="en-US" b="1" dirty="0" smtClean="0">
                <a:solidFill>
                  <a:schemeClr val="accent2">
                    <a:lumMod val="75000"/>
                  </a:schemeClr>
                </a:solidFill>
                <a:latin typeface="Courier New" panose="02070309020205020404" pitchFamily="49" charset="0"/>
                <a:cs typeface="Courier New" panose="02070309020205020404" pitchFamily="49" charset="0"/>
              </a:rPr>
              <a:t>if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myAge</a:t>
            </a:r>
            <a:r>
              <a:rPr lang="en-US" b="1" i="1" dirty="0" smtClean="0">
                <a:solidFill>
                  <a:schemeClr val="accent2">
                    <a:lumMod val="75000"/>
                  </a:schemeClr>
                </a:solidFill>
                <a:latin typeface="Courier New" panose="02070309020205020404" pitchFamily="49" charset="0"/>
                <a:cs typeface="Courier New" panose="02070309020205020404" pitchFamily="49" charset="0"/>
              </a:rPr>
              <a:t> &gt;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yourAge</a:t>
            </a:r>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smtClean="0">
                <a:solidFill>
                  <a:schemeClr val="accent2">
                    <a:lumMod val="75000"/>
                  </a:schemeClr>
                </a:solidFill>
                <a:latin typeface="Courier New" panose="02070309020205020404" pitchFamily="49" charset="0"/>
                <a:cs typeface="Courier New" panose="02070309020205020404" pitchFamily="49" charset="0"/>
              </a:rPr>
              <a:t>alert("I’m older than you!!!");</a:t>
            </a:r>
          </a:p>
          <a:p>
            <a:r>
              <a:rPr lang="en-US" b="1" dirty="0">
                <a:solidFill>
                  <a:schemeClr val="accent2">
                    <a:lumMod val="75000"/>
                  </a:schemeClr>
                </a:solidFill>
                <a:latin typeface="Courier New" panose="02070309020205020404" pitchFamily="49" charset="0"/>
                <a:cs typeface="Courier New" panose="02070309020205020404" pitchFamily="49" charset="0"/>
              </a:rPr>
              <a:t> </a:t>
            </a:r>
            <a:r>
              <a:rPr lang="en-US" b="1" dirty="0" smtClean="0">
                <a:solidFill>
                  <a:schemeClr val="accent2">
                    <a:lumMod val="75000"/>
                  </a:schemeClr>
                </a:solidFill>
                <a:latin typeface="Courier New" panose="02070309020205020404" pitchFamily="49" charset="0"/>
                <a:cs typeface="Courier New" panose="02070309020205020404" pitchFamily="49" charset="0"/>
              </a:rPr>
              <a:t> } else { alert</a:t>
            </a:r>
            <a:r>
              <a:rPr lang="en-US" b="1" dirty="0">
                <a:solidFill>
                  <a:schemeClr val="accent2">
                    <a:lumMod val="75000"/>
                  </a:schemeClr>
                </a:solidFill>
                <a:latin typeface="Courier New" panose="02070309020205020404" pitchFamily="49" charset="0"/>
                <a:cs typeface="Courier New" panose="02070309020205020404" pitchFamily="49" charset="0"/>
              </a:rPr>
              <a:t>("I’m </a:t>
            </a:r>
            <a:r>
              <a:rPr lang="en-US" b="1" dirty="0" smtClean="0">
                <a:solidFill>
                  <a:schemeClr val="accent2">
                    <a:lumMod val="75000"/>
                  </a:schemeClr>
                </a:solidFill>
                <a:latin typeface="Courier New" panose="02070309020205020404" pitchFamily="49" charset="0"/>
                <a:cs typeface="Courier New" panose="02070309020205020404" pitchFamily="49" charset="0"/>
              </a:rPr>
              <a:t>younger than </a:t>
            </a:r>
            <a:r>
              <a:rPr lang="en-US" b="1" dirty="0">
                <a:solidFill>
                  <a:schemeClr val="accent2">
                    <a:lumMod val="75000"/>
                  </a:schemeClr>
                </a:solidFill>
                <a:latin typeface="Courier New" panose="02070309020205020404" pitchFamily="49" charset="0"/>
                <a:cs typeface="Courier New" panose="02070309020205020404" pitchFamily="49" charset="0"/>
              </a:rPr>
              <a:t>you</a:t>
            </a:r>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smtClean="0">
                <a:solidFill>
                  <a:schemeClr val="accent2">
                    <a:lumMod val="75000"/>
                  </a:schemeClr>
                </a:solidFill>
                <a:latin typeface="Courier New" panose="02070309020205020404" pitchFamily="49" charset="0"/>
                <a:cs typeface="Courier New" panose="02070309020205020404" pitchFamily="49" charset="0"/>
              </a:rPr>
              <a:t>    }</a:t>
            </a:r>
            <a:endParaRPr lang="en-US" b="1" dirty="0">
              <a:solidFill>
                <a:schemeClr val="accent2">
                  <a:lumMod val="75000"/>
                </a:schemeClr>
              </a:solidFill>
              <a:latin typeface="Courier New" panose="02070309020205020404" pitchFamily="49" charset="0"/>
              <a:cs typeface="Courier New" panose="02070309020205020404" pitchFamily="49" charset="0"/>
            </a:endParaRP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p:txBody>
      </p:sp>
      <p:sp>
        <p:nvSpPr>
          <p:cNvPr id="8" name="TextBox 7"/>
          <p:cNvSpPr txBox="1"/>
          <p:nvPr/>
        </p:nvSpPr>
        <p:spPr>
          <a:xfrm>
            <a:off x="737937" y="5604206"/>
            <a:ext cx="7086600" cy="646331"/>
          </a:xfrm>
          <a:prstGeom prst="rect">
            <a:avLst/>
          </a:prstGeom>
          <a:noFill/>
        </p:spPr>
        <p:txBody>
          <a:bodyPr wrap="square" rtlCol="0">
            <a:spAutoFit/>
          </a:bodyPr>
          <a:lstStyle/>
          <a:p>
            <a:r>
              <a:rPr lang="en-US" i="1" dirty="0" smtClean="0"/>
              <a:t>It’s difficult to see the “structure” and flow of the code; it’s correct and it will run correctly but it’s hard to read and find logic mistakes.</a:t>
            </a:r>
            <a:endParaRPr lang="en-US" i="1" dirty="0"/>
          </a:p>
        </p:txBody>
      </p:sp>
    </p:spTree>
    <p:extLst>
      <p:ext uri="{BB962C8B-B14F-4D97-AF65-F5344CB8AC3E}">
        <p14:creationId xmlns:p14="http://schemas.microsoft.com/office/powerpoint/2010/main" val="943721637"/>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Input from </a:t>
            </a:r>
            <a:r>
              <a:rPr lang="en-US" b="1" dirty="0" smtClean="0"/>
              <a:t>&lt;input&gt;</a:t>
            </a:r>
            <a:endParaRPr lang="en-US" b="1" dirty="0"/>
          </a:p>
        </p:txBody>
      </p:sp>
      <p:sp>
        <p:nvSpPr>
          <p:cNvPr id="3" name="Content Placeholder 2"/>
          <p:cNvSpPr>
            <a:spLocks noGrp="1"/>
          </p:cNvSpPr>
          <p:nvPr>
            <p:ph idx="1"/>
          </p:nvPr>
        </p:nvSpPr>
        <p:spPr/>
        <p:txBody>
          <a:bodyPr/>
          <a:lstStyle/>
          <a:p>
            <a:r>
              <a:rPr lang="en-US" dirty="0" smtClean="0"/>
              <a:t>JavaScript can read anything typed into an </a:t>
            </a:r>
            <a:r>
              <a:rPr lang="en-US" b="1" dirty="0" smtClean="0"/>
              <a:t>&lt;input&gt; </a:t>
            </a:r>
            <a:r>
              <a:rPr lang="en-US" dirty="0" smtClean="0"/>
              <a:t>field.</a:t>
            </a:r>
          </a:p>
          <a:p>
            <a:r>
              <a:rPr lang="en-US" dirty="0" smtClean="0"/>
              <a:t>JavaScript needs to know the </a:t>
            </a:r>
            <a:r>
              <a:rPr lang="en-US" b="1" i="1" dirty="0" smtClean="0"/>
              <a:t>id</a:t>
            </a:r>
            <a:r>
              <a:rPr lang="en-US" dirty="0" smtClean="0"/>
              <a:t> of the </a:t>
            </a:r>
            <a:r>
              <a:rPr lang="en-US" b="1" dirty="0" smtClean="0"/>
              <a:t>&lt;input&gt; </a:t>
            </a:r>
            <a:r>
              <a:rPr lang="en-US" dirty="0" smtClean="0"/>
              <a:t>element and then use the DOM to find the input field and read its value.</a:t>
            </a:r>
          </a:p>
          <a:p>
            <a:r>
              <a:rPr lang="en-US" dirty="0" smtClean="0"/>
              <a:t>The value, once read, is generally stored in a variable.</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39</a:t>
            </a:fld>
            <a:endParaRPr lang="en-US"/>
          </a:p>
        </p:txBody>
      </p:sp>
    </p:spTree>
    <p:extLst>
      <p:ext uri="{BB962C8B-B14F-4D97-AF65-F5344CB8AC3E}">
        <p14:creationId xmlns:p14="http://schemas.microsoft.com/office/powerpoint/2010/main" val="21714890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JavaScript and Web Development</a:t>
            </a:r>
            <a:endParaRPr lang="en-US" dirty="0"/>
          </a:p>
        </p:txBody>
      </p:sp>
      <p:sp>
        <p:nvSpPr>
          <p:cNvPr id="3" name="Content Placeholder 2"/>
          <p:cNvSpPr>
            <a:spLocks noGrp="1"/>
          </p:cNvSpPr>
          <p:nvPr>
            <p:ph idx="1"/>
          </p:nvPr>
        </p:nvSpPr>
        <p:spPr/>
        <p:txBody>
          <a:bodyPr>
            <a:normAutofit/>
          </a:bodyPr>
          <a:lstStyle/>
          <a:p>
            <a:r>
              <a:rPr lang="en-US" dirty="0"/>
              <a:t>JavaScript is one of 3 languages all web developers </a:t>
            </a:r>
            <a:r>
              <a:rPr lang="en-US" i="1" dirty="0"/>
              <a:t>must</a:t>
            </a:r>
            <a:r>
              <a:rPr lang="en-US" dirty="0"/>
              <a:t> </a:t>
            </a:r>
            <a:r>
              <a:rPr lang="en-US" dirty="0" smtClean="0"/>
              <a:t>understand:</a:t>
            </a:r>
          </a:p>
          <a:p>
            <a:pPr lvl="1"/>
            <a:r>
              <a:rPr lang="en-US" b="1" dirty="0" smtClean="0"/>
              <a:t>HTML</a:t>
            </a:r>
            <a:r>
              <a:rPr lang="en-US" dirty="0"/>
              <a:t> to define the </a:t>
            </a:r>
            <a:r>
              <a:rPr lang="en-US" dirty="0">
                <a:solidFill>
                  <a:srgbClr val="FF0000"/>
                </a:solidFill>
              </a:rPr>
              <a:t>content</a:t>
            </a:r>
            <a:r>
              <a:rPr lang="en-US" dirty="0"/>
              <a:t> of web </a:t>
            </a:r>
            <a:r>
              <a:rPr lang="en-US" dirty="0" smtClean="0"/>
              <a:t>pages</a:t>
            </a:r>
          </a:p>
          <a:p>
            <a:pPr lvl="1"/>
            <a:r>
              <a:rPr lang="en-US" b="1" dirty="0" smtClean="0"/>
              <a:t>CSS</a:t>
            </a:r>
            <a:r>
              <a:rPr lang="en-US" dirty="0"/>
              <a:t> to specify the </a:t>
            </a:r>
            <a:r>
              <a:rPr lang="en-US" dirty="0">
                <a:solidFill>
                  <a:srgbClr val="FF0000"/>
                </a:solidFill>
              </a:rPr>
              <a:t>layout</a:t>
            </a:r>
            <a:r>
              <a:rPr lang="en-US" dirty="0"/>
              <a:t> of web </a:t>
            </a:r>
            <a:r>
              <a:rPr lang="en-US" dirty="0" smtClean="0"/>
              <a:t>pages and style of HTML elements</a:t>
            </a:r>
          </a:p>
          <a:p>
            <a:pPr lvl="1"/>
            <a:r>
              <a:rPr lang="en-US" b="1" dirty="0" smtClean="0"/>
              <a:t>JavaScript</a:t>
            </a:r>
            <a:r>
              <a:rPr lang="en-US" dirty="0"/>
              <a:t> to program the </a:t>
            </a:r>
            <a:r>
              <a:rPr lang="en-US" dirty="0">
                <a:solidFill>
                  <a:srgbClr val="FF0000"/>
                </a:solidFill>
              </a:rPr>
              <a:t>behavior</a:t>
            </a:r>
            <a:r>
              <a:rPr lang="en-US" dirty="0"/>
              <a:t> of web pages</a:t>
            </a:r>
          </a:p>
          <a:p>
            <a:r>
              <a:rPr lang="en-US" dirty="0"/>
              <a:t>This </a:t>
            </a:r>
            <a:r>
              <a:rPr lang="en-US" dirty="0" smtClean="0"/>
              <a:t>module is </a:t>
            </a:r>
            <a:r>
              <a:rPr lang="en-US" dirty="0"/>
              <a:t>about </a:t>
            </a:r>
            <a:r>
              <a:rPr lang="en-US" dirty="0" smtClean="0"/>
              <a:t>JavaScript </a:t>
            </a:r>
            <a:r>
              <a:rPr lang="en-US" dirty="0"/>
              <a:t>and how JavaScript </a:t>
            </a:r>
            <a:r>
              <a:rPr lang="en-US" dirty="0" smtClean="0"/>
              <a:t>interacts with </a:t>
            </a:r>
            <a:r>
              <a:rPr lang="en-US" dirty="0"/>
              <a:t>HTML and CSS.</a:t>
            </a:r>
          </a:p>
          <a:p>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4</a:t>
            </a:fld>
            <a:endParaRPr lang="en-US"/>
          </a:p>
        </p:txBody>
      </p:sp>
    </p:spTree>
    <p:extLst>
      <p:ext uri="{BB962C8B-B14F-4D97-AF65-F5344CB8AC3E}">
        <p14:creationId xmlns:p14="http://schemas.microsoft.com/office/powerpoint/2010/main" val="1434724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Reading Input</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40</a:t>
            </a:fld>
            <a:endParaRPr lang="en-US"/>
          </a:p>
        </p:txBody>
      </p:sp>
      <p:sp>
        <p:nvSpPr>
          <p:cNvPr id="7" name="Rectangle 6"/>
          <p:cNvSpPr/>
          <p:nvPr/>
        </p:nvSpPr>
        <p:spPr>
          <a:xfrm>
            <a:off x="381000" y="1524000"/>
            <a:ext cx="7848600" cy="3785652"/>
          </a:xfrm>
          <a:prstGeom prst="rect">
            <a:avLst/>
          </a:prstGeom>
          <a:solidFill>
            <a:schemeClr val="bg2">
              <a:lumMod val="90000"/>
            </a:schemeClr>
          </a:solidFill>
          <a:ln>
            <a:solidFill>
              <a:schemeClr val="bg1">
                <a:lumMod val="85000"/>
              </a:schemeClr>
            </a:solidFill>
          </a:ln>
        </p:spPr>
        <p:txBody>
          <a:bodyPr wrap="square">
            <a:spAutoFit/>
          </a:bodyPr>
          <a:lstStyle/>
          <a:p>
            <a:r>
              <a:rPr lang="en-US" sz="1600" dirty="0">
                <a:latin typeface="Courier New" panose="02070309020205020404" pitchFamily="49" charset="0"/>
                <a:cs typeface="Courier New" panose="02070309020205020404" pitchFamily="49" charset="0"/>
              </a:rPr>
              <a:t>Enter Age: &lt;input type="text" id="</a:t>
            </a:r>
            <a:r>
              <a:rPr lang="en-US" sz="1600" b="1" dirty="0" err="1">
                <a:solidFill>
                  <a:schemeClr val="accent1">
                    <a:lumMod val="75000"/>
                  </a:schemeClr>
                </a:solidFill>
                <a:latin typeface="Courier New" panose="02070309020205020404" pitchFamily="49" charset="0"/>
                <a:cs typeface="Courier New" panose="02070309020205020404" pitchFamily="49" charset="0"/>
              </a:rPr>
              <a:t>ageField</a:t>
            </a:r>
            <a:r>
              <a:rPr lang="en-US" sz="1600" dirty="0">
                <a:latin typeface="Courier New" panose="02070309020205020404" pitchFamily="49" charset="0"/>
                <a:cs typeface="Courier New" panose="02070309020205020404" pitchFamily="49" charset="0"/>
              </a:rPr>
              <a:t>" /&gt;</a:t>
            </a:r>
          </a:p>
          <a:p>
            <a:r>
              <a:rPr lang="en-US" sz="1600" dirty="0">
                <a:latin typeface="Courier New" panose="02070309020205020404" pitchFamily="49" charset="0"/>
                <a:cs typeface="Courier New" panose="02070309020205020404" pitchFamily="49" charset="0"/>
              </a:rPr>
              <a:t>&lt;button type="button" </a:t>
            </a:r>
            <a:r>
              <a:rPr lang="en-US" sz="1600" i="1" dirty="0" err="1">
                <a:latin typeface="Courier New" panose="02070309020205020404" pitchFamily="49" charset="0"/>
                <a:cs typeface="Courier New" panose="02070309020205020404" pitchFamily="49" charset="0"/>
              </a:rPr>
              <a:t>onclick</a:t>
            </a:r>
            <a:r>
              <a:rPr lang="en-US" sz="1600" dirty="0">
                <a:latin typeface="Courier New" panose="02070309020205020404" pitchFamily="49" charset="0"/>
                <a:cs typeface="Courier New" panose="02070309020205020404" pitchFamily="49" charset="0"/>
              </a:rPr>
              <a:t>="</a:t>
            </a:r>
            <a:r>
              <a:rPr lang="en-US" sz="1600" b="1" dirty="0" err="1">
                <a:solidFill>
                  <a:schemeClr val="accent2">
                    <a:lumMod val="75000"/>
                  </a:schemeClr>
                </a:solidFill>
                <a:latin typeface="Courier New" panose="02070309020205020404" pitchFamily="49" charset="0"/>
                <a:cs typeface="Courier New" panose="02070309020205020404" pitchFamily="49" charset="0"/>
              </a:rPr>
              <a:t>checkAge</a:t>
            </a:r>
            <a:r>
              <a:rPr lang="en-US" sz="1600" dirty="0">
                <a:latin typeface="Courier New" panose="02070309020205020404" pitchFamily="49" charset="0"/>
                <a:cs typeface="Courier New" panose="02070309020205020404" pitchFamily="49" charset="0"/>
              </a:rPr>
              <a:t>()"&gt;Check Age&lt;/button&gt;</a:t>
            </a:r>
          </a:p>
          <a:p>
            <a:r>
              <a:rPr lang="en-US" sz="1600" dirty="0">
                <a:latin typeface="Courier New" panose="02070309020205020404" pitchFamily="49" charset="0"/>
                <a:cs typeface="Courier New" panose="02070309020205020404" pitchFamily="49" charset="0"/>
              </a:rPr>
              <a:t>&lt;script&gt;</a:t>
            </a:r>
          </a:p>
          <a:p>
            <a:r>
              <a:rPr lang="en-US" sz="1600" dirty="0">
                <a:latin typeface="Courier New" panose="02070309020205020404" pitchFamily="49" charset="0"/>
                <a:cs typeface="Courier New" panose="02070309020205020404" pitchFamily="49" charset="0"/>
              </a:rPr>
              <a:t>function </a:t>
            </a:r>
            <a:r>
              <a:rPr lang="en-US" sz="1600" b="1" dirty="0" err="1">
                <a:solidFill>
                  <a:schemeClr val="accent2">
                    <a:lumMod val="75000"/>
                  </a:schemeClr>
                </a:solidFill>
                <a:latin typeface="Courier New" panose="02070309020205020404" pitchFamily="49" charset="0"/>
                <a:cs typeface="Courier New" panose="02070309020205020404" pitchFamily="49" charset="0"/>
              </a:rPr>
              <a:t>checkAge</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 declare a variable for holding the age value</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var</a:t>
            </a:r>
            <a:r>
              <a:rPr lang="en-US" sz="1600" dirty="0">
                <a:latin typeface="Courier New" panose="02070309020205020404" pitchFamily="49" charset="0"/>
                <a:cs typeface="Courier New" panose="02070309020205020404" pitchFamily="49" charset="0"/>
              </a:rPr>
              <a:t> </a:t>
            </a:r>
            <a:r>
              <a:rPr lang="en-US" sz="1600" b="1" dirty="0">
                <a:solidFill>
                  <a:schemeClr val="accent6">
                    <a:lumMod val="75000"/>
                  </a:schemeClr>
                </a:solidFill>
                <a:latin typeface="Courier New" panose="02070309020205020404" pitchFamily="49" charset="0"/>
                <a:cs typeface="Courier New" panose="02070309020205020404" pitchFamily="49" charset="0"/>
              </a:rPr>
              <a:t>age</a:t>
            </a:r>
            <a:r>
              <a:rPr lang="en-US" sz="1600" dirty="0">
                <a:latin typeface="Courier New" panose="02070309020205020404" pitchFamily="49" charset="0"/>
                <a:cs typeface="Courier New" panose="02070309020205020404" pitchFamily="49" charset="0"/>
              </a:rPr>
              <a:t>;</a:t>
            </a:r>
          </a:p>
          <a:p>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 get the entered age value</a:t>
            </a:r>
          </a:p>
          <a:p>
            <a:r>
              <a:rPr lang="en-US" sz="1600" dirty="0">
                <a:latin typeface="Courier New" panose="02070309020205020404" pitchFamily="49" charset="0"/>
                <a:cs typeface="Courier New" panose="02070309020205020404" pitchFamily="49" charset="0"/>
              </a:rPr>
              <a:t>  </a:t>
            </a:r>
            <a:r>
              <a:rPr lang="en-US" sz="1600" b="1" dirty="0">
                <a:solidFill>
                  <a:schemeClr val="accent6">
                    <a:lumMod val="75000"/>
                  </a:schemeClr>
                </a:solidFill>
                <a:latin typeface="Courier New" panose="02070309020205020404" pitchFamily="49" charset="0"/>
                <a:cs typeface="Courier New" panose="02070309020205020404" pitchFamily="49" charset="0"/>
              </a:rPr>
              <a:t>age</a:t>
            </a:r>
            <a:r>
              <a:rPr lang="en-US" sz="1600" dirty="0">
                <a:latin typeface="Courier New" panose="02070309020205020404" pitchFamily="49" charset="0"/>
                <a:cs typeface="Courier New" panose="02070309020205020404" pitchFamily="49" charset="0"/>
              </a:rPr>
              <a:t> = </a:t>
            </a:r>
            <a:r>
              <a:rPr lang="en-US" sz="1600" b="1" dirty="0" err="1">
                <a:latin typeface="Courier New" panose="02070309020205020404" pitchFamily="49" charset="0"/>
                <a:cs typeface="Courier New" panose="02070309020205020404" pitchFamily="49" charset="0"/>
              </a:rPr>
              <a:t>document.getElementById</a:t>
            </a:r>
            <a:r>
              <a:rPr lang="en-US" sz="1600" dirty="0">
                <a:latin typeface="Courier New" panose="02070309020205020404" pitchFamily="49" charset="0"/>
                <a:cs typeface="Courier New" panose="02070309020205020404" pitchFamily="49" charset="0"/>
              </a:rPr>
              <a:t>("</a:t>
            </a:r>
            <a:r>
              <a:rPr lang="en-US" sz="1600" b="1" dirty="0" err="1">
                <a:solidFill>
                  <a:schemeClr val="accent1">
                    <a:lumMod val="75000"/>
                  </a:schemeClr>
                </a:solidFill>
                <a:latin typeface="Courier New" panose="02070309020205020404" pitchFamily="49" charset="0"/>
                <a:cs typeface="Courier New" panose="02070309020205020404" pitchFamily="49" charset="0"/>
              </a:rPr>
              <a:t>ageField</a:t>
            </a:r>
            <a:r>
              <a:rPr lang="en-US" sz="1600" dirty="0">
                <a:latin typeface="Courier New" panose="02070309020205020404" pitchFamily="49" charset="0"/>
                <a:cs typeface="Courier New" panose="02070309020205020404" pitchFamily="49" charset="0"/>
              </a:rPr>
              <a:t>").</a:t>
            </a:r>
            <a:r>
              <a:rPr lang="en-US" sz="1600" b="1" dirty="0">
                <a:latin typeface="Courier New" panose="02070309020205020404" pitchFamily="49" charset="0"/>
                <a:cs typeface="Courier New" panose="02070309020205020404" pitchFamily="49" charset="0"/>
              </a:rPr>
              <a:t>value</a:t>
            </a:r>
            <a:r>
              <a:rPr lang="en-US" sz="1600" dirty="0">
                <a:latin typeface="Courier New" panose="02070309020205020404" pitchFamily="49" charset="0"/>
                <a:cs typeface="Courier New" panose="02070309020205020404" pitchFamily="49" charset="0"/>
              </a:rPr>
              <a:t>;</a:t>
            </a:r>
          </a:p>
          <a:p>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 display the age to check if everything is working</a:t>
            </a:r>
          </a:p>
          <a:p>
            <a:r>
              <a:rPr lang="en-US" sz="1600" dirty="0">
                <a:latin typeface="Courier New" panose="02070309020205020404" pitchFamily="49" charset="0"/>
                <a:cs typeface="Courier New" panose="02070309020205020404" pitchFamily="49" charset="0"/>
              </a:rPr>
              <a:t>  alert("Age entered = " + </a:t>
            </a:r>
            <a:r>
              <a:rPr lang="en-US" sz="1600" b="1" dirty="0">
                <a:solidFill>
                  <a:schemeClr val="accent6">
                    <a:lumMod val="75000"/>
                  </a:schemeClr>
                </a:solidFill>
                <a:latin typeface="Courier New" panose="02070309020205020404" pitchFamily="49" charset="0"/>
                <a:cs typeface="Courier New" panose="02070309020205020404" pitchFamily="49" charset="0"/>
              </a:rPr>
              <a:t>age</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&lt;/script&gt;</a:t>
            </a:r>
          </a:p>
        </p:txBody>
      </p:sp>
      <p:pic>
        <p:nvPicPr>
          <p:cNvPr id="8" name="Picture 7"/>
          <p:cNvPicPr>
            <a:picLocks noChangeAspect="1"/>
          </p:cNvPicPr>
          <p:nvPr/>
        </p:nvPicPr>
        <p:blipFill>
          <a:blip r:embed="rId2"/>
          <a:stretch>
            <a:fillRect/>
          </a:stretch>
        </p:blipFill>
        <p:spPr>
          <a:xfrm>
            <a:off x="2549979" y="5715000"/>
            <a:ext cx="4019550" cy="394557"/>
          </a:xfrm>
          <a:prstGeom prst="rect">
            <a:avLst/>
          </a:prstGeom>
        </p:spPr>
      </p:pic>
      <p:pic>
        <p:nvPicPr>
          <p:cNvPr id="9" name="Picture 8"/>
          <p:cNvPicPr>
            <a:picLocks noChangeAspect="1"/>
          </p:cNvPicPr>
          <p:nvPr/>
        </p:nvPicPr>
        <p:blipFill>
          <a:blip r:embed="rId3"/>
          <a:stretch>
            <a:fillRect/>
          </a:stretch>
        </p:blipFill>
        <p:spPr>
          <a:xfrm>
            <a:off x="6705600" y="5426129"/>
            <a:ext cx="2138363" cy="905250"/>
          </a:xfrm>
          <a:prstGeom prst="rect">
            <a:avLst/>
          </a:prstGeom>
        </p:spPr>
      </p:pic>
    </p:spTree>
    <p:extLst>
      <p:ext uri="{BB962C8B-B14F-4D97-AF65-F5344CB8AC3E}">
        <p14:creationId xmlns:p14="http://schemas.microsoft.com/office/powerpoint/2010/main" val="1214968489"/>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HTML Elements</a:t>
            </a:r>
            <a:endParaRPr lang="en-US" dirty="0"/>
          </a:p>
        </p:txBody>
      </p:sp>
      <p:sp>
        <p:nvSpPr>
          <p:cNvPr id="3" name="Content Placeholder 2"/>
          <p:cNvSpPr>
            <a:spLocks noGrp="1"/>
          </p:cNvSpPr>
          <p:nvPr>
            <p:ph idx="1"/>
          </p:nvPr>
        </p:nvSpPr>
        <p:spPr/>
        <p:txBody>
          <a:bodyPr>
            <a:normAutofit/>
          </a:bodyPr>
          <a:lstStyle/>
          <a:p>
            <a:r>
              <a:rPr lang="en-US" dirty="0" smtClean="0"/>
              <a:t>HTML elements are accessed through the object </a:t>
            </a:r>
            <a:r>
              <a:rPr lang="en-US" b="1" dirty="0" smtClean="0"/>
              <a:t>document</a:t>
            </a:r>
            <a:r>
              <a:rPr lang="en-US" dirty="0" smtClean="0"/>
              <a:t> and then using the function:</a:t>
            </a:r>
          </a:p>
          <a:p>
            <a:pPr lvl="1"/>
            <a:r>
              <a:rPr lang="en-US" b="1" i="1" dirty="0" err="1" smtClean="0"/>
              <a:t>getElementById</a:t>
            </a:r>
            <a:r>
              <a:rPr lang="en-US" b="1" i="1" dirty="0" smtClean="0"/>
              <a:t>(id</a:t>
            </a:r>
            <a:r>
              <a:rPr lang="en-US" b="1" dirty="0" smtClean="0"/>
              <a:t>)</a:t>
            </a:r>
          </a:p>
          <a:p>
            <a:r>
              <a:rPr lang="en-US" dirty="0" smtClean="0"/>
              <a:t>JavaScript finds the element through its </a:t>
            </a:r>
            <a:r>
              <a:rPr lang="en-US" b="1" i="1" dirty="0" smtClean="0"/>
              <a:t>id</a:t>
            </a:r>
            <a:r>
              <a:rPr lang="en-US" dirty="0" smtClean="0"/>
              <a:t>.</a:t>
            </a:r>
          </a:p>
          <a:p>
            <a:r>
              <a:rPr lang="en-US" dirty="0" smtClean="0"/>
              <a:t>However, </a:t>
            </a:r>
            <a:r>
              <a:rPr lang="en-US" b="1" dirty="0" err="1" smtClean="0">
                <a:cs typeface="Courier New" panose="02070309020205020404" pitchFamily="49" charset="0"/>
              </a:rPr>
              <a:t>document.getElementById</a:t>
            </a:r>
            <a:r>
              <a:rPr lang="en-US" b="1" dirty="0" smtClean="0">
                <a:cs typeface="Courier New" panose="02070309020205020404" pitchFamily="49" charset="0"/>
              </a:rPr>
              <a:t>(id) </a:t>
            </a:r>
            <a:r>
              <a:rPr lang="en-US" dirty="0" smtClean="0"/>
              <a:t>retrieves the </a:t>
            </a:r>
            <a:r>
              <a:rPr lang="en-US" b="1" u="sng" dirty="0" smtClean="0"/>
              <a:t>ENTIRE</a:t>
            </a:r>
            <a:r>
              <a:rPr lang="en-US" dirty="0" smtClean="0"/>
              <a:t> HTML element.</a:t>
            </a:r>
          </a:p>
          <a:p>
            <a:r>
              <a:rPr lang="en-US" dirty="0" smtClean="0"/>
              <a:t>Next, you need to read the value of the element by reading the </a:t>
            </a:r>
            <a:r>
              <a:rPr lang="en-US" b="1" dirty="0" smtClean="0"/>
              <a:t>.value </a:t>
            </a:r>
            <a:r>
              <a:rPr lang="en-US" dirty="0" smtClean="0"/>
              <a:t>property.</a:t>
            </a:r>
          </a:p>
          <a:p>
            <a:endParaRPr lang="en-US" dirty="0" smtClean="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41</a:t>
            </a:fld>
            <a:endParaRPr lang="en-US"/>
          </a:p>
        </p:txBody>
      </p:sp>
    </p:spTree>
    <p:extLst>
      <p:ext uri="{BB962C8B-B14F-4D97-AF65-F5344CB8AC3E}">
        <p14:creationId xmlns:p14="http://schemas.microsoft.com/office/powerpoint/2010/main" val="60169860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Code</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42</a:t>
            </a:fld>
            <a:endParaRPr lang="en-US"/>
          </a:p>
        </p:txBody>
      </p:sp>
      <p:sp>
        <p:nvSpPr>
          <p:cNvPr id="7" name="Rectangle 6"/>
          <p:cNvSpPr/>
          <p:nvPr/>
        </p:nvSpPr>
        <p:spPr>
          <a:xfrm>
            <a:off x="381000" y="1524000"/>
            <a:ext cx="7848600" cy="4278094"/>
          </a:xfrm>
          <a:prstGeom prst="rect">
            <a:avLst/>
          </a:prstGeom>
          <a:solidFill>
            <a:schemeClr val="bg2">
              <a:lumMod val="90000"/>
            </a:schemeClr>
          </a:solidFill>
          <a:ln>
            <a:solidFill>
              <a:schemeClr val="bg1">
                <a:lumMod val="85000"/>
              </a:schemeClr>
            </a:solidFill>
          </a:ln>
        </p:spPr>
        <p:txBody>
          <a:bodyPr wrap="square">
            <a:spAutoFit/>
          </a:bodyPr>
          <a:lstStyle/>
          <a:p>
            <a:r>
              <a:rPr lang="en-US" sz="1600" dirty="0">
                <a:latin typeface="Courier New" panose="02070309020205020404" pitchFamily="49" charset="0"/>
                <a:cs typeface="Courier New" panose="02070309020205020404" pitchFamily="49" charset="0"/>
              </a:rPr>
              <a:t>Enter Age: &lt;input type="text" id="</a:t>
            </a:r>
            <a:r>
              <a:rPr lang="en-US" sz="1600" b="1" dirty="0" err="1">
                <a:solidFill>
                  <a:schemeClr val="accent1">
                    <a:lumMod val="75000"/>
                  </a:schemeClr>
                </a:solidFill>
                <a:latin typeface="Courier New" panose="02070309020205020404" pitchFamily="49" charset="0"/>
                <a:cs typeface="Courier New" panose="02070309020205020404" pitchFamily="49" charset="0"/>
              </a:rPr>
              <a:t>ageField</a:t>
            </a:r>
            <a:r>
              <a:rPr lang="en-US" sz="1600" dirty="0">
                <a:latin typeface="Courier New" panose="02070309020205020404" pitchFamily="49" charset="0"/>
                <a:cs typeface="Courier New" panose="02070309020205020404" pitchFamily="49" charset="0"/>
              </a:rPr>
              <a:t>" /&gt;</a:t>
            </a:r>
          </a:p>
          <a:p>
            <a:r>
              <a:rPr lang="en-US" sz="1600" dirty="0">
                <a:latin typeface="Courier New" panose="02070309020205020404" pitchFamily="49" charset="0"/>
                <a:cs typeface="Courier New" panose="02070309020205020404" pitchFamily="49" charset="0"/>
              </a:rPr>
              <a:t>&lt;button type="button" </a:t>
            </a:r>
            <a:r>
              <a:rPr lang="en-US" sz="1600" i="1" dirty="0" err="1">
                <a:latin typeface="Courier New" panose="02070309020205020404" pitchFamily="49" charset="0"/>
                <a:cs typeface="Courier New" panose="02070309020205020404" pitchFamily="49" charset="0"/>
              </a:rPr>
              <a:t>onclick</a:t>
            </a:r>
            <a:r>
              <a:rPr lang="en-US" sz="1600" dirty="0">
                <a:latin typeface="Courier New" panose="02070309020205020404" pitchFamily="49" charset="0"/>
                <a:cs typeface="Courier New" panose="02070309020205020404" pitchFamily="49" charset="0"/>
              </a:rPr>
              <a:t>="</a:t>
            </a:r>
            <a:r>
              <a:rPr lang="en-US" sz="1600" b="1" dirty="0" err="1">
                <a:solidFill>
                  <a:schemeClr val="accent2">
                    <a:lumMod val="75000"/>
                  </a:schemeClr>
                </a:solidFill>
                <a:latin typeface="Courier New" panose="02070309020205020404" pitchFamily="49" charset="0"/>
                <a:cs typeface="Courier New" panose="02070309020205020404" pitchFamily="49" charset="0"/>
              </a:rPr>
              <a:t>checkAge</a:t>
            </a:r>
            <a:r>
              <a:rPr lang="en-US" sz="1600" dirty="0">
                <a:latin typeface="Courier New" panose="02070309020205020404" pitchFamily="49" charset="0"/>
                <a:cs typeface="Courier New" panose="02070309020205020404" pitchFamily="49" charset="0"/>
              </a:rPr>
              <a:t>()"&gt;Check Age&lt;/button&gt;</a:t>
            </a:r>
          </a:p>
          <a:p>
            <a:r>
              <a:rPr lang="en-US" sz="1600" dirty="0">
                <a:latin typeface="Courier New" panose="02070309020205020404" pitchFamily="49" charset="0"/>
                <a:cs typeface="Courier New" panose="02070309020205020404" pitchFamily="49" charset="0"/>
              </a:rPr>
              <a:t>&lt;script&gt;</a:t>
            </a:r>
          </a:p>
          <a:p>
            <a:r>
              <a:rPr lang="en-US" sz="1600" dirty="0">
                <a:latin typeface="Courier New" panose="02070309020205020404" pitchFamily="49" charset="0"/>
                <a:cs typeface="Courier New" panose="02070309020205020404" pitchFamily="49" charset="0"/>
              </a:rPr>
              <a:t>function </a:t>
            </a:r>
            <a:r>
              <a:rPr lang="en-US" sz="1600" b="1" dirty="0" err="1">
                <a:solidFill>
                  <a:schemeClr val="accent2">
                    <a:lumMod val="75000"/>
                  </a:schemeClr>
                </a:solidFill>
                <a:latin typeface="Courier New" panose="02070309020205020404" pitchFamily="49" charset="0"/>
                <a:cs typeface="Courier New" panose="02070309020205020404" pitchFamily="49" charset="0"/>
              </a:rPr>
              <a:t>checkAge</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var</a:t>
            </a:r>
            <a:r>
              <a:rPr lang="en-US" sz="1600" dirty="0" smtClean="0">
                <a:latin typeface="Courier New" panose="02070309020205020404" pitchFamily="49" charset="0"/>
                <a:cs typeface="Courier New" panose="02070309020205020404" pitchFamily="49" charset="0"/>
              </a:rPr>
              <a:t> </a:t>
            </a:r>
            <a:r>
              <a:rPr lang="en-US" sz="1600" b="1" dirty="0" err="1" smtClean="0">
                <a:solidFill>
                  <a:srgbClr val="00B050"/>
                </a:solidFill>
                <a:latin typeface="Courier New" panose="02070309020205020404" pitchFamily="49" charset="0"/>
                <a:cs typeface="Courier New" panose="02070309020205020404" pitchFamily="49" charset="0"/>
              </a:rPr>
              <a:t>ageElement</a:t>
            </a:r>
            <a:r>
              <a:rPr lang="en-US" sz="1600" dirty="0" smtClean="0">
                <a:latin typeface="Courier New" panose="02070309020205020404" pitchFamily="49" charset="0"/>
                <a:cs typeface="Courier New" panose="02070309020205020404" pitchFamily="49" charset="0"/>
              </a:rPr>
              <a:t>;</a:t>
            </a:r>
          </a:p>
          <a:p>
            <a:r>
              <a:rPr lang="en-US" sz="1600" dirty="0" smtClean="0">
                <a:latin typeface="Courier New" panose="02070309020205020404" pitchFamily="49" charset="0"/>
                <a:cs typeface="Courier New" panose="02070309020205020404" pitchFamily="49" charset="0"/>
              </a:rPr>
              <a:t>  // </a:t>
            </a:r>
            <a:r>
              <a:rPr lang="en-US" sz="1600" dirty="0">
                <a:latin typeface="Courier New" panose="02070309020205020404" pitchFamily="49" charset="0"/>
                <a:cs typeface="Courier New" panose="02070309020205020404" pitchFamily="49" charset="0"/>
              </a:rPr>
              <a:t>declare a variable for holding the age value</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var</a:t>
            </a:r>
            <a:r>
              <a:rPr lang="en-US" sz="1600" dirty="0">
                <a:latin typeface="Courier New" panose="02070309020205020404" pitchFamily="49" charset="0"/>
                <a:cs typeface="Courier New" panose="02070309020205020404" pitchFamily="49" charset="0"/>
              </a:rPr>
              <a:t> </a:t>
            </a:r>
            <a:r>
              <a:rPr lang="en-US" sz="1600" b="1" dirty="0">
                <a:solidFill>
                  <a:schemeClr val="accent6">
                    <a:lumMod val="75000"/>
                  </a:schemeClr>
                </a:solidFill>
                <a:latin typeface="Courier New" panose="02070309020205020404" pitchFamily="49" charset="0"/>
                <a:cs typeface="Courier New" panose="02070309020205020404" pitchFamily="49" charset="0"/>
              </a:rPr>
              <a:t>age</a:t>
            </a:r>
            <a:r>
              <a:rPr lang="en-US" sz="1600" dirty="0">
                <a:latin typeface="Courier New" panose="02070309020205020404" pitchFamily="49" charset="0"/>
                <a:cs typeface="Courier New" panose="02070309020205020404" pitchFamily="49" charset="0"/>
              </a:rPr>
              <a:t>;</a:t>
            </a:r>
          </a:p>
          <a:p>
            <a:endParaRPr lang="en-US" sz="1600" dirty="0" smtClean="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t>
            </a:r>
            <a:r>
              <a:rPr lang="en-US" sz="1600" b="1" dirty="0" err="1">
                <a:solidFill>
                  <a:srgbClr val="00B050"/>
                </a:solidFill>
                <a:latin typeface="Courier New" panose="02070309020205020404" pitchFamily="49" charset="0"/>
                <a:cs typeface="Courier New" panose="02070309020205020404" pitchFamily="49" charset="0"/>
              </a:rPr>
              <a:t>ageElement</a:t>
            </a:r>
            <a:r>
              <a:rPr lang="en-US" sz="1600" dirty="0" smtClean="0">
                <a:latin typeface="Courier New" panose="02070309020205020404" pitchFamily="49" charset="0"/>
                <a:cs typeface="Courier New" panose="02070309020205020404" pitchFamily="49" charset="0"/>
              </a:rPr>
              <a:t> = </a:t>
            </a:r>
            <a:r>
              <a:rPr lang="en-US" sz="1600" b="1" dirty="0" err="1">
                <a:latin typeface="Courier New" panose="02070309020205020404" pitchFamily="49" charset="0"/>
                <a:cs typeface="Courier New" panose="02070309020205020404" pitchFamily="49" charset="0"/>
              </a:rPr>
              <a:t>document.getElementById</a:t>
            </a:r>
            <a:r>
              <a:rPr lang="en-US" sz="1600" dirty="0">
                <a:latin typeface="Courier New" panose="02070309020205020404" pitchFamily="49" charset="0"/>
                <a:cs typeface="Courier New" panose="02070309020205020404" pitchFamily="49" charset="0"/>
              </a:rPr>
              <a:t>("</a:t>
            </a:r>
            <a:r>
              <a:rPr lang="en-US" sz="1600" b="1" dirty="0" err="1">
                <a:solidFill>
                  <a:schemeClr val="accent1">
                    <a:lumMod val="75000"/>
                  </a:schemeClr>
                </a:solidFill>
                <a:latin typeface="Courier New" panose="02070309020205020404" pitchFamily="49" charset="0"/>
                <a:cs typeface="Courier New" panose="02070309020205020404" pitchFamily="49" charset="0"/>
              </a:rPr>
              <a:t>ageField</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 get the entered age value</a:t>
            </a:r>
          </a:p>
          <a:p>
            <a:r>
              <a:rPr lang="en-US" sz="1600" dirty="0">
                <a:latin typeface="Courier New" panose="02070309020205020404" pitchFamily="49" charset="0"/>
                <a:cs typeface="Courier New" panose="02070309020205020404" pitchFamily="49" charset="0"/>
              </a:rPr>
              <a:t>  </a:t>
            </a:r>
            <a:r>
              <a:rPr lang="en-US" sz="1600" b="1" dirty="0">
                <a:solidFill>
                  <a:schemeClr val="accent6">
                    <a:lumMod val="75000"/>
                  </a:schemeClr>
                </a:solidFill>
                <a:latin typeface="Courier New" panose="02070309020205020404" pitchFamily="49" charset="0"/>
                <a:cs typeface="Courier New" panose="02070309020205020404" pitchFamily="49" charset="0"/>
              </a:rPr>
              <a:t>age</a:t>
            </a:r>
            <a:r>
              <a:rPr lang="en-US" sz="1600" dirty="0">
                <a:latin typeface="Courier New" panose="02070309020205020404" pitchFamily="49" charset="0"/>
                <a:cs typeface="Courier New" panose="02070309020205020404" pitchFamily="49" charset="0"/>
              </a:rPr>
              <a:t> = </a:t>
            </a:r>
            <a:r>
              <a:rPr lang="en-US" sz="1600" b="1" dirty="0" err="1">
                <a:solidFill>
                  <a:srgbClr val="00B050"/>
                </a:solidFill>
                <a:latin typeface="Courier New" panose="02070309020205020404" pitchFamily="49" charset="0"/>
                <a:cs typeface="Courier New" panose="02070309020205020404" pitchFamily="49" charset="0"/>
              </a:rPr>
              <a:t>ageElement.</a:t>
            </a:r>
            <a:r>
              <a:rPr lang="en-US" sz="1600" b="1" dirty="0" err="1">
                <a:latin typeface="Courier New" panose="02070309020205020404" pitchFamily="49" charset="0"/>
                <a:cs typeface="Courier New" panose="02070309020205020404" pitchFamily="49" charset="0"/>
              </a:rPr>
              <a:t>value</a:t>
            </a:r>
            <a:r>
              <a:rPr lang="en-US" sz="1600" dirty="0">
                <a:latin typeface="Courier New" panose="02070309020205020404" pitchFamily="49" charset="0"/>
                <a:cs typeface="Courier New" panose="02070309020205020404" pitchFamily="49" charset="0"/>
              </a:rPr>
              <a:t>;</a:t>
            </a:r>
          </a:p>
          <a:p>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 display the age to check if everything is working</a:t>
            </a:r>
          </a:p>
          <a:p>
            <a:r>
              <a:rPr lang="en-US" sz="1600" dirty="0">
                <a:latin typeface="Courier New" panose="02070309020205020404" pitchFamily="49" charset="0"/>
                <a:cs typeface="Courier New" panose="02070309020205020404" pitchFamily="49" charset="0"/>
              </a:rPr>
              <a:t>  alert("Age entered = " + </a:t>
            </a:r>
            <a:r>
              <a:rPr lang="en-US" sz="1600" b="1" dirty="0">
                <a:solidFill>
                  <a:schemeClr val="accent6">
                    <a:lumMod val="75000"/>
                  </a:schemeClr>
                </a:solidFill>
                <a:latin typeface="Courier New" panose="02070309020205020404" pitchFamily="49" charset="0"/>
                <a:cs typeface="Courier New" panose="02070309020205020404" pitchFamily="49" charset="0"/>
              </a:rPr>
              <a:t>age</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&lt;/script&gt;</a:t>
            </a:r>
          </a:p>
        </p:txBody>
      </p:sp>
      <p:sp>
        <p:nvSpPr>
          <p:cNvPr id="8" name="TextBox 7"/>
          <p:cNvSpPr txBox="1"/>
          <p:nvPr/>
        </p:nvSpPr>
        <p:spPr>
          <a:xfrm>
            <a:off x="304800" y="5854481"/>
            <a:ext cx="8077200" cy="646331"/>
          </a:xfrm>
          <a:prstGeom prst="rect">
            <a:avLst/>
          </a:prstGeom>
          <a:noFill/>
        </p:spPr>
        <p:txBody>
          <a:bodyPr wrap="square" rtlCol="0">
            <a:spAutoFit/>
          </a:bodyPr>
          <a:lstStyle/>
          <a:p>
            <a:r>
              <a:rPr lang="en-US" dirty="0" smtClean="0"/>
              <a:t>This code does the same as the previous code except that it uses an intermediary statement which may make the code easier to read and understand.</a:t>
            </a:r>
            <a:endParaRPr lang="en-US" dirty="0"/>
          </a:p>
        </p:txBody>
      </p:sp>
    </p:spTree>
    <p:extLst>
      <p:ext uri="{BB962C8B-B14F-4D97-AF65-F5344CB8AC3E}">
        <p14:creationId xmlns:p14="http://schemas.microsoft.com/office/powerpoint/2010/main" val="3700045350"/>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 vs ID vs Value</a:t>
            </a:r>
            <a:endParaRPr lang="en-US" dirty="0"/>
          </a:p>
        </p:txBody>
      </p:sp>
      <p:sp>
        <p:nvSpPr>
          <p:cNvPr id="3" name="Content Placeholder 2"/>
          <p:cNvSpPr>
            <a:spLocks noGrp="1"/>
          </p:cNvSpPr>
          <p:nvPr>
            <p:ph idx="1"/>
          </p:nvPr>
        </p:nvSpPr>
        <p:spPr/>
        <p:txBody>
          <a:bodyPr/>
          <a:lstStyle/>
          <a:p>
            <a:r>
              <a:rPr lang="en-US" dirty="0" smtClean="0"/>
              <a:t>The </a:t>
            </a:r>
            <a:r>
              <a:rPr lang="en-US" b="1" i="1" dirty="0" smtClean="0"/>
              <a:t>&lt;input&gt; </a:t>
            </a:r>
            <a:r>
              <a:rPr lang="en-US" dirty="0" smtClean="0"/>
              <a:t>tag has three key attributes:</a:t>
            </a:r>
          </a:p>
          <a:p>
            <a:pPr lvl="1"/>
            <a:r>
              <a:rPr lang="en-US" b="1" dirty="0" smtClean="0"/>
              <a:t>name</a:t>
            </a:r>
            <a:r>
              <a:rPr lang="en-US" dirty="0" smtClean="0"/>
              <a:t> is the attribute by which the field is known to a server-side forms processing program such as a PHP program</a:t>
            </a:r>
          </a:p>
          <a:p>
            <a:pPr lvl="1"/>
            <a:r>
              <a:rPr lang="en-US" b="1" dirty="0" smtClean="0"/>
              <a:t>id</a:t>
            </a:r>
            <a:r>
              <a:rPr lang="en-US" dirty="0" smtClean="0"/>
              <a:t> specifies a unique identifier that’s used by JavaScript and CSS to identify the element</a:t>
            </a:r>
          </a:p>
          <a:p>
            <a:pPr lvl="1"/>
            <a:r>
              <a:rPr lang="en-US" b="1" dirty="0" smtClean="0"/>
              <a:t>value</a:t>
            </a:r>
            <a:r>
              <a:rPr lang="en-US" dirty="0" smtClean="0"/>
              <a:t> is what’s in the input field</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43</a:t>
            </a:fld>
            <a:endParaRPr lang="en-US"/>
          </a:p>
        </p:txBody>
      </p:sp>
    </p:spTree>
    <p:extLst>
      <p:ext uri="{BB962C8B-B14F-4D97-AF65-F5344CB8AC3E}">
        <p14:creationId xmlns:p14="http://schemas.microsoft.com/office/powerpoint/2010/main" val="195663356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JavaScript and Input Testing</a:t>
            </a:r>
            <a:endParaRPr lang="en-US" dirty="0"/>
          </a:p>
        </p:txBody>
      </p:sp>
      <p:sp>
        <p:nvSpPr>
          <p:cNvPr id="3" name="Content Placeholder 2"/>
          <p:cNvSpPr>
            <a:spLocks noGrp="1"/>
          </p:cNvSpPr>
          <p:nvPr>
            <p:ph idx="1"/>
          </p:nvPr>
        </p:nvSpPr>
        <p:spPr/>
        <p:txBody>
          <a:bodyPr/>
          <a:lstStyle/>
          <a:p>
            <a:r>
              <a:rPr lang="en-US" dirty="0" smtClean="0"/>
              <a:t>JavaScript can test the input into form fields:</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Client-Side Scripting with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44</a:t>
            </a:fld>
            <a:endParaRPr lang="en-US"/>
          </a:p>
        </p:txBody>
      </p:sp>
      <p:sp>
        <p:nvSpPr>
          <p:cNvPr id="7" name="Rectangle 6"/>
          <p:cNvSpPr/>
          <p:nvPr/>
        </p:nvSpPr>
        <p:spPr>
          <a:xfrm>
            <a:off x="762000" y="2340511"/>
            <a:ext cx="7924800" cy="3785652"/>
          </a:xfrm>
          <a:prstGeom prst="rect">
            <a:avLst/>
          </a:prstGeom>
          <a:solidFill>
            <a:schemeClr val="bg2"/>
          </a:solidFill>
        </p:spPr>
        <p:txBody>
          <a:bodyPr wrap="square">
            <a:spAutoFit/>
          </a:bodyPr>
          <a:lstStyle/>
          <a:p>
            <a:r>
              <a:rPr lang="en-US" sz="1600" dirty="0">
                <a:latin typeface="Courier New" panose="02070309020205020404" pitchFamily="49" charset="0"/>
                <a:cs typeface="Courier New" panose="02070309020205020404" pitchFamily="49" charset="0"/>
              </a:rPr>
              <a:t>&lt;input id="</a:t>
            </a:r>
            <a:r>
              <a:rPr lang="en-US" sz="1600" b="1" dirty="0">
                <a:solidFill>
                  <a:schemeClr val="accent1">
                    <a:lumMod val="75000"/>
                  </a:schemeClr>
                </a:solidFill>
                <a:latin typeface="Courier New" panose="02070309020205020404" pitchFamily="49" charset="0"/>
                <a:cs typeface="Courier New" panose="02070309020205020404" pitchFamily="49" charset="0"/>
              </a:rPr>
              <a:t>demo</a:t>
            </a:r>
            <a:r>
              <a:rPr lang="en-US" sz="1600" dirty="0">
                <a:latin typeface="Courier New" panose="02070309020205020404" pitchFamily="49" charset="0"/>
                <a:cs typeface="Courier New" panose="02070309020205020404" pitchFamily="49" charset="0"/>
              </a:rPr>
              <a:t>" type="</a:t>
            </a:r>
            <a:r>
              <a:rPr lang="en-US" sz="1600" dirty="0" smtClean="0">
                <a:latin typeface="Courier New" panose="02070309020205020404" pitchFamily="49" charset="0"/>
                <a:cs typeface="Courier New" panose="02070309020205020404" pitchFamily="49" charset="0"/>
              </a:rPr>
              <a:t>text" /&gt;</a:t>
            </a:r>
            <a:endParaRPr lang="en-US" sz="1600" dirty="0">
              <a:latin typeface="Courier New" panose="02070309020205020404" pitchFamily="49" charset="0"/>
              <a:cs typeface="Courier New" panose="02070309020205020404" pitchFamily="49" charset="0"/>
            </a:endParaRPr>
          </a:p>
          <a:p>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&lt;script&gt;</a:t>
            </a:r>
          </a:p>
          <a:p>
            <a:r>
              <a:rPr lang="en-US" sz="1600" dirty="0">
                <a:latin typeface="Courier New" panose="02070309020205020404" pitchFamily="49" charset="0"/>
                <a:cs typeface="Courier New" panose="02070309020205020404" pitchFamily="49" charset="0"/>
              </a:rPr>
              <a:t>function </a:t>
            </a:r>
            <a:r>
              <a:rPr lang="en-US" sz="1600" b="1" dirty="0" err="1">
                <a:solidFill>
                  <a:schemeClr val="accent6">
                    <a:lumMod val="75000"/>
                  </a:schemeClr>
                </a:solidFill>
                <a:latin typeface="Courier New" panose="02070309020205020404" pitchFamily="49" charset="0"/>
                <a:cs typeface="Courier New" panose="02070309020205020404" pitchFamily="49" charset="0"/>
              </a:rPr>
              <a:t>myFunction</a:t>
            </a:r>
            <a:r>
              <a:rPr lang="en-US" sz="1600" dirty="0">
                <a:latin typeface="Courier New" panose="02070309020205020404" pitchFamily="49" charset="0"/>
                <a:cs typeface="Courier New" panose="02070309020205020404" pitchFamily="49" charset="0"/>
              </a:rPr>
              <a:t>()</a:t>
            </a:r>
          </a:p>
          <a:p>
            <a:r>
              <a:rPr lang="en-US" sz="1600" dirty="0" smtClean="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var</a:t>
            </a:r>
            <a:r>
              <a:rPr lang="en-US" sz="1600" dirty="0" smtClean="0">
                <a:latin typeface="Courier New" panose="02070309020205020404" pitchFamily="49" charset="0"/>
                <a:cs typeface="Courier New" panose="02070309020205020404" pitchFamily="49" charset="0"/>
              </a:rPr>
              <a:t> field = </a:t>
            </a:r>
            <a:r>
              <a:rPr lang="en-US" sz="1600" dirty="0" err="1">
                <a:latin typeface="Courier New" panose="02070309020205020404" pitchFamily="49" charset="0"/>
                <a:cs typeface="Courier New" panose="02070309020205020404" pitchFamily="49" charset="0"/>
              </a:rPr>
              <a:t>document.getElementById</a:t>
            </a:r>
            <a:r>
              <a:rPr lang="en-US" sz="1600" dirty="0">
                <a:latin typeface="Courier New" panose="02070309020205020404" pitchFamily="49" charset="0"/>
                <a:cs typeface="Courier New" panose="02070309020205020404" pitchFamily="49" charset="0"/>
              </a:rPr>
              <a:t>("</a:t>
            </a:r>
            <a:r>
              <a:rPr lang="en-US" sz="1600" b="1" dirty="0">
                <a:solidFill>
                  <a:schemeClr val="accent1">
                    <a:lumMod val="75000"/>
                  </a:schemeClr>
                </a:solidFill>
                <a:latin typeface="Courier New" panose="02070309020205020404" pitchFamily="49" charset="0"/>
                <a:cs typeface="Courier New" panose="02070309020205020404" pitchFamily="49" charset="0"/>
              </a:rPr>
              <a:t>demo</a:t>
            </a:r>
            <a:r>
              <a:rPr lang="en-US" sz="1600" dirty="0">
                <a:latin typeface="Courier New" panose="02070309020205020404" pitchFamily="49" charset="0"/>
                <a:cs typeface="Courier New" panose="02070309020205020404" pitchFamily="49" charset="0"/>
              </a:rPr>
              <a:t>").</a:t>
            </a:r>
            <a:r>
              <a:rPr lang="en-US" sz="1600" dirty="0" smtClean="0">
                <a:latin typeface="Courier New" panose="02070309020205020404" pitchFamily="49" charset="0"/>
                <a:cs typeface="Courier New" panose="02070309020205020404" pitchFamily="49" charset="0"/>
              </a:rPr>
              <a:t>value;</a:t>
            </a:r>
          </a:p>
          <a:p>
            <a:endParaRPr lang="en-US" sz="1600" dirty="0">
              <a:latin typeface="Courier New" panose="02070309020205020404" pitchFamily="49" charset="0"/>
              <a:cs typeface="Courier New" panose="02070309020205020404" pitchFamily="49" charset="0"/>
            </a:endParaRPr>
          </a:p>
          <a:p>
            <a:r>
              <a:rPr lang="en-US" sz="1600" dirty="0" smtClean="0">
                <a:latin typeface="Courier New" panose="02070309020205020404" pitchFamily="49" charset="0"/>
                <a:cs typeface="Courier New" panose="02070309020205020404" pitchFamily="49" charset="0"/>
              </a:rPr>
              <a:t>  if(</a:t>
            </a:r>
            <a:r>
              <a:rPr lang="en-US" sz="1600" i="1" dirty="0" err="1" smtClean="0">
                <a:latin typeface="Courier New" panose="02070309020205020404" pitchFamily="49" charset="0"/>
                <a:cs typeface="Courier New" panose="02070309020205020404" pitchFamily="49" charset="0"/>
              </a:rPr>
              <a:t>isNaN</a:t>
            </a:r>
            <a:r>
              <a:rPr lang="en-US" sz="1600" i="1" dirty="0" smtClean="0">
                <a:latin typeface="Courier New" panose="02070309020205020404" pitchFamily="49" charset="0"/>
                <a:cs typeface="Courier New" panose="02070309020205020404" pitchFamily="49" charset="0"/>
              </a:rPr>
              <a:t>(field)</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alert</a:t>
            </a:r>
            <a:r>
              <a:rPr lang="en-US" sz="1600" dirty="0">
                <a:latin typeface="Courier New" panose="02070309020205020404" pitchFamily="49" charset="0"/>
                <a:cs typeface="Courier New" panose="02070309020205020404" pitchFamily="49" charset="0"/>
              </a:rPr>
              <a:t>("Not Numeric");</a:t>
            </a: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&lt;/script&gt;</a:t>
            </a:r>
          </a:p>
          <a:p>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&lt;button type="button" </a:t>
            </a:r>
            <a:r>
              <a:rPr lang="en-US" sz="1600" dirty="0" err="1" smtClean="0">
                <a:latin typeface="Courier New" panose="02070309020205020404" pitchFamily="49" charset="0"/>
                <a:cs typeface="Courier New" panose="02070309020205020404" pitchFamily="49" charset="0"/>
              </a:rPr>
              <a:t>onClick</a:t>
            </a:r>
            <a:r>
              <a:rPr lang="en-US" sz="1600" dirty="0">
                <a:latin typeface="Courier New" panose="02070309020205020404" pitchFamily="49" charset="0"/>
                <a:cs typeface="Courier New" panose="02070309020205020404" pitchFamily="49" charset="0"/>
              </a:rPr>
              <a:t>="</a:t>
            </a:r>
            <a:r>
              <a:rPr lang="en-US" sz="1600" b="1" dirty="0" err="1">
                <a:solidFill>
                  <a:schemeClr val="accent6">
                    <a:lumMod val="75000"/>
                  </a:schemeClr>
                </a:solidFill>
                <a:latin typeface="Courier New" panose="02070309020205020404" pitchFamily="49" charset="0"/>
                <a:cs typeface="Courier New" panose="02070309020205020404" pitchFamily="49" charset="0"/>
              </a:rPr>
              <a:t>myFunction</a:t>
            </a:r>
            <a:r>
              <a:rPr lang="en-US" sz="1600" b="1" dirty="0">
                <a:solidFill>
                  <a:schemeClr val="accent6">
                    <a:lumMod val="75000"/>
                  </a:schemeClr>
                </a:solidFill>
                <a:latin typeface="Courier New" panose="02070309020205020404" pitchFamily="49" charset="0"/>
                <a:cs typeface="Courier New" panose="02070309020205020404" pitchFamily="49" charset="0"/>
              </a:rPr>
              <a:t>()</a:t>
            </a:r>
            <a:r>
              <a:rPr lang="en-US" sz="1600" dirty="0">
                <a:latin typeface="Courier New" panose="02070309020205020404" pitchFamily="49" charset="0"/>
                <a:cs typeface="Courier New" panose="02070309020205020404" pitchFamily="49" charset="0"/>
              </a:rPr>
              <a:t>"&gt;Click Me!&lt;/button&gt;</a:t>
            </a:r>
          </a:p>
        </p:txBody>
      </p:sp>
    </p:spTree>
    <p:extLst>
      <p:ext uri="{BB962C8B-B14F-4D97-AF65-F5344CB8AC3E}">
        <p14:creationId xmlns:p14="http://schemas.microsoft.com/office/powerpoint/2010/main" val="1582037116"/>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b="1" dirty="0" err="1" smtClean="0"/>
              <a:t>isNaN</a:t>
            </a:r>
            <a:r>
              <a:rPr lang="en-US" b="1" dirty="0" smtClean="0"/>
              <a:t>() </a:t>
            </a:r>
            <a:r>
              <a:rPr lang="en-US" dirty="0" smtClean="0"/>
              <a:t>Function</a:t>
            </a:r>
            <a:endParaRPr lang="en-US" dirty="0"/>
          </a:p>
        </p:txBody>
      </p:sp>
      <p:sp>
        <p:nvSpPr>
          <p:cNvPr id="3" name="Content Placeholder 2"/>
          <p:cNvSpPr>
            <a:spLocks noGrp="1"/>
          </p:cNvSpPr>
          <p:nvPr>
            <p:ph idx="1"/>
          </p:nvPr>
        </p:nvSpPr>
        <p:spPr/>
        <p:txBody>
          <a:bodyPr/>
          <a:lstStyle/>
          <a:p>
            <a:r>
              <a:rPr lang="en-US" b="1" dirty="0" err="1" smtClean="0"/>
              <a:t>isNaN</a:t>
            </a:r>
            <a:r>
              <a:rPr lang="en-US" b="1" dirty="0" smtClean="0"/>
              <a:t>(value) </a:t>
            </a:r>
            <a:r>
              <a:rPr lang="en-US" dirty="0" smtClean="0"/>
              <a:t>is another built-in function.</a:t>
            </a:r>
          </a:p>
          <a:p>
            <a:r>
              <a:rPr lang="en-US" dirty="0" smtClean="0"/>
              <a:t>It returns a Boolean value:</a:t>
            </a:r>
          </a:p>
          <a:p>
            <a:pPr lvl="1"/>
            <a:r>
              <a:rPr lang="en-US" i="1" dirty="0" smtClean="0"/>
              <a:t>True</a:t>
            </a:r>
            <a:r>
              <a:rPr lang="en-US" dirty="0" smtClean="0"/>
              <a:t> if the value that is passed to it is </a:t>
            </a:r>
            <a:r>
              <a:rPr lang="en-US" u="sng" dirty="0" smtClean="0"/>
              <a:t>NOT</a:t>
            </a:r>
            <a:r>
              <a:rPr lang="en-US" dirty="0" smtClean="0"/>
              <a:t> a number</a:t>
            </a:r>
          </a:p>
          <a:p>
            <a:pPr lvl="1"/>
            <a:r>
              <a:rPr lang="en-US" i="1" dirty="0" smtClean="0"/>
              <a:t>False</a:t>
            </a:r>
            <a:r>
              <a:rPr lang="en-US" dirty="0" smtClean="0"/>
              <a:t> if the value is a number</a:t>
            </a:r>
          </a:p>
          <a:p>
            <a:r>
              <a:rPr lang="en-US" dirty="0" smtClean="0"/>
              <a:t>Remember that JavaScript is a loosely-typed language that does not specify the type of data held in a variable.</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45</a:t>
            </a:fld>
            <a:endParaRPr lang="en-US"/>
          </a:p>
        </p:txBody>
      </p:sp>
    </p:spTree>
    <p:extLst>
      <p:ext uri="{BB962C8B-B14F-4D97-AF65-F5344CB8AC3E}">
        <p14:creationId xmlns:p14="http://schemas.microsoft.com/office/powerpoint/2010/main" val="536984620"/>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Finger Exercise…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Write a JavaScript program that gets the user’s age through an input and then checks if that person is of legal drinking age. Use an alert to tell the user if they can legally drink.</a:t>
            </a:r>
          </a:p>
          <a:p>
            <a:pPr marL="514350" indent="-514350">
              <a:buFont typeface="+mj-lt"/>
              <a:buAutoNum type="arabicPeriod"/>
            </a:pPr>
            <a:r>
              <a:rPr lang="en-US" dirty="0" smtClean="0"/>
              <a:t>Improve your program by asking for a country and then checking if the person is in the US in which case the drinking age is 21 otherwise it should be 18.</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46</a:t>
            </a:fld>
            <a:endParaRPr lang="en-US"/>
          </a:p>
        </p:txBody>
      </p:sp>
    </p:spTree>
    <p:extLst>
      <p:ext uri="{BB962C8B-B14F-4D97-AF65-F5344CB8AC3E}">
        <p14:creationId xmlns:p14="http://schemas.microsoft.com/office/powerpoint/2010/main" val="8880552"/>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Scripts</a:t>
            </a:r>
            <a:endParaRPr lang="en-US" dirty="0"/>
          </a:p>
        </p:txBody>
      </p:sp>
      <p:sp>
        <p:nvSpPr>
          <p:cNvPr id="3" name="Content Placeholder 2"/>
          <p:cNvSpPr>
            <a:spLocks noGrp="1"/>
          </p:cNvSpPr>
          <p:nvPr>
            <p:ph idx="1"/>
          </p:nvPr>
        </p:nvSpPr>
        <p:spPr/>
        <p:txBody>
          <a:bodyPr/>
          <a:lstStyle/>
          <a:p>
            <a:r>
              <a:rPr lang="en-US" dirty="0" smtClean="0"/>
              <a:t>JavaScript code can </a:t>
            </a:r>
            <a:r>
              <a:rPr lang="en-US" dirty="0"/>
              <a:t>also be </a:t>
            </a:r>
            <a:r>
              <a:rPr lang="en-US" dirty="0" smtClean="0"/>
              <a:t>saved in an external file and loaded in a page.</a:t>
            </a:r>
            <a:endParaRPr lang="en-US" dirty="0"/>
          </a:p>
          <a:p>
            <a:r>
              <a:rPr lang="en-US" dirty="0"/>
              <a:t>External scripts are practical when the same code is used in many different web pages.</a:t>
            </a:r>
          </a:p>
          <a:p>
            <a:r>
              <a:rPr lang="en-US" dirty="0"/>
              <a:t>JavaScript files have the </a:t>
            </a:r>
            <a:r>
              <a:rPr lang="en-US" b="1" dirty="0"/>
              <a:t>file extension .</a:t>
            </a:r>
            <a:r>
              <a:rPr lang="en-US" b="1" dirty="0" err="1"/>
              <a:t>js</a:t>
            </a:r>
            <a:r>
              <a:rPr lang="en-US" dirty="0"/>
              <a:t>.</a:t>
            </a:r>
          </a:p>
          <a:p>
            <a:r>
              <a:rPr lang="en-US" dirty="0"/>
              <a:t>To use an external script, put the name of the script file in the source (</a:t>
            </a:r>
            <a:r>
              <a:rPr lang="en-US" b="1" dirty="0" err="1"/>
              <a:t>src</a:t>
            </a:r>
            <a:r>
              <a:rPr lang="en-US" dirty="0"/>
              <a:t>) attribute of the </a:t>
            </a:r>
            <a:r>
              <a:rPr lang="en-US" b="1" dirty="0"/>
              <a:t>&lt;script&gt; </a:t>
            </a:r>
            <a:r>
              <a:rPr lang="en-US" dirty="0" smtClean="0"/>
              <a:t>tag.</a:t>
            </a:r>
            <a:endParaRPr lang="en-US" dirty="0"/>
          </a:p>
          <a:p>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47</a:t>
            </a:fld>
            <a:endParaRPr lang="en-US"/>
          </a:p>
        </p:txBody>
      </p:sp>
    </p:spTree>
    <p:extLst>
      <p:ext uri="{BB962C8B-B14F-4D97-AF65-F5344CB8AC3E}">
        <p14:creationId xmlns:p14="http://schemas.microsoft.com/office/powerpoint/2010/main" val="2657439286"/>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External JavaScript</a:t>
            </a:r>
            <a:endParaRPr lang="en-US" dirty="0"/>
          </a:p>
        </p:txBody>
      </p:sp>
      <p:sp>
        <p:nvSpPr>
          <p:cNvPr id="3" name="Content Placeholder 2"/>
          <p:cNvSpPr>
            <a:spLocks noGrp="1"/>
          </p:cNvSpPr>
          <p:nvPr>
            <p:ph idx="1"/>
          </p:nvPr>
        </p:nvSpPr>
        <p:spPr>
          <a:xfrm>
            <a:off x="457200" y="4267200"/>
            <a:ext cx="8229600" cy="1858963"/>
          </a:xfrm>
        </p:spPr>
        <p:txBody>
          <a:bodyPr>
            <a:normAutofit fontScale="85000" lnSpcReduction="10000"/>
          </a:bodyPr>
          <a:lstStyle/>
          <a:p>
            <a:r>
              <a:rPr lang="en-US" dirty="0"/>
              <a:t>You can place an external script reference </a:t>
            </a:r>
            <a:r>
              <a:rPr lang="en-US" dirty="0" smtClean="0"/>
              <a:t>in the </a:t>
            </a:r>
            <a:r>
              <a:rPr lang="en-US" b="1" dirty="0"/>
              <a:t>&lt;head&gt; </a:t>
            </a:r>
            <a:r>
              <a:rPr lang="en-US" dirty="0"/>
              <a:t>or </a:t>
            </a:r>
            <a:r>
              <a:rPr lang="en-US" dirty="0" smtClean="0"/>
              <a:t>the </a:t>
            </a:r>
            <a:r>
              <a:rPr lang="en-US" b="1" dirty="0" smtClean="0"/>
              <a:t>&lt;body&gt;</a:t>
            </a:r>
            <a:r>
              <a:rPr lang="en-US" dirty="0" smtClean="0"/>
              <a:t>; works the same regardless.</a:t>
            </a:r>
            <a:endParaRPr lang="en-US" dirty="0"/>
          </a:p>
          <a:p>
            <a:r>
              <a:rPr lang="en-US" dirty="0"/>
              <a:t>The script will behave as if it was located exactly where you put the reference in the HTML document.</a:t>
            </a:r>
          </a:p>
          <a:p>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48</a:t>
            </a:fld>
            <a:endParaRPr lang="en-US"/>
          </a:p>
        </p:txBody>
      </p:sp>
      <p:sp>
        <p:nvSpPr>
          <p:cNvPr id="7" name="Rectangle 6"/>
          <p:cNvSpPr/>
          <p:nvPr/>
        </p:nvSpPr>
        <p:spPr>
          <a:xfrm>
            <a:off x="990600" y="1956096"/>
            <a:ext cx="6400800" cy="1754326"/>
          </a:xfrm>
          <a:prstGeom prst="rect">
            <a:avLst/>
          </a:prstGeom>
          <a:solidFill>
            <a:schemeClr val="bg2"/>
          </a:solidFill>
        </p:spPr>
        <p:txBody>
          <a:bodyPr wrap="square">
            <a:spAutoFit/>
          </a:bodyPr>
          <a:lstStyle/>
          <a:p>
            <a:r>
              <a:rPr lang="en-US" dirty="0">
                <a:solidFill>
                  <a:srgbClr val="0000FF"/>
                </a:solidFill>
                <a:latin typeface="Consolas" panose="020B0609020204030204" pitchFamily="49" charset="0"/>
              </a:rPr>
              <a:t>&lt;</a:t>
            </a:r>
            <a:r>
              <a:rPr lang="en-US" dirty="0">
                <a:solidFill>
                  <a:srgbClr val="A52A2A"/>
                </a:solidFill>
                <a:latin typeface="Consolas" panose="020B0609020204030204" pitchFamily="49" charset="0"/>
              </a:rPr>
              <a:t>!DOCTYPE</a:t>
            </a:r>
            <a:r>
              <a:rPr lang="en-US" dirty="0">
                <a:solidFill>
                  <a:srgbClr val="000000"/>
                </a:solidFill>
                <a:latin typeface="Consolas" panose="020B0609020204030204" pitchFamily="49" charset="0"/>
              </a:rPr>
              <a:t> </a:t>
            </a:r>
            <a:r>
              <a:rPr lang="en-US" dirty="0">
                <a:solidFill>
                  <a:srgbClr val="DC143C"/>
                </a:solidFill>
                <a:latin typeface="Consolas" panose="020B0609020204030204" pitchFamily="49" charset="0"/>
              </a:rPr>
              <a:t>html</a:t>
            </a:r>
            <a:r>
              <a:rPr lang="en-US" dirty="0">
                <a:solidFill>
                  <a:srgbClr val="0000FF"/>
                </a:solidFill>
                <a:latin typeface="Consolas" panose="020B0609020204030204" pitchFamily="49" charset="0"/>
              </a:rPr>
              <a:t>&gt;</a:t>
            </a:r>
            <a:r>
              <a:rPr lang="en-US" dirty="0"/>
              <a:t/>
            </a:r>
            <a:br>
              <a:rPr lang="en-US" dirty="0"/>
            </a:br>
            <a:r>
              <a:rPr lang="en-US" dirty="0">
                <a:solidFill>
                  <a:srgbClr val="0000FF"/>
                </a:solidFill>
                <a:latin typeface="Consolas" panose="020B0609020204030204" pitchFamily="49" charset="0"/>
              </a:rPr>
              <a:t>&lt;</a:t>
            </a:r>
            <a:r>
              <a:rPr lang="en-US" dirty="0">
                <a:solidFill>
                  <a:srgbClr val="A52A2A"/>
                </a:solidFill>
                <a:latin typeface="Consolas" panose="020B0609020204030204" pitchFamily="49" charset="0"/>
              </a:rPr>
              <a:t>html</a:t>
            </a:r>
            <a:r>
              <a:rPr lang="en-US" dirty="0">
                <a:solidFill>
                  <a:srgbClr val="0000FF"/>
                </a:solidFill>
                <a:latin typeface="Consolas" panose="020B0609020204030204" pitchFamily="49" charset="0"/>
              </a:rPr>
              <a:t>&gt;</a:t>
            </a:r>
            <a:r>
              <a:rPr lang="en-US" dirty="0"/>
              <a:t/>
            </a:r>
            <a:br>
              <a:rPr lang="en-US" dirty="0"/>
            </a:br>
            <a:r>
              <a:rPr lang="en-US" dirty="0">
                <a:solidFill>
                  <a:srgbClr val="0000FF"/>
                </a:solidFill>
                <a:latin typeface="Consolas" panose="020B0609020204030204" pitchFamily="49" charset="0"/>
              </a:rPr>
              <a:t>&lt;</a:t>
            </a:r>
            <a:r>
              <a:rPr lang="en-US" dirty="0">
                <a:solidFill>
                  <a:srgbClr val="A52A2A"/>
                </a:solidFill>
                <a:latin typeface="Consolas" panose="020B0609020204030204" pitchFamily="49" charset="0"/>
              </a:rPr>
              <a:t>body</a:t>
            </a:r>
            <a:r>
              <a:rPr lang="en-US" dirty="0">
                <a:solidFill>
                  <a:srgbClr val="0000FF"/>
                </a:solidFill>
                <a:latin typeface="Consolas" panose="020B0609020204030204" pitchFamily="49" charset="0"/>
              </a:rPr>
              <a:t>&gt;</a:t>
            </a:r>
            <a:r>
              <a:rPr lang="en-US" dirty="0"/>
              <a:t/>
            </a:r>
            <a:br>
              <a:rPr lang="en-US" dirty="0"/>
            </a:br>
            <a:r>
              <a:rPr lang="en-US" dirty="0">
                <a:solidFill>
                  <a:srgbClr val="0000FF"/>
                </a:solidFill>
                <a:latin typeface="Consolas" panose="020B0609020204030204" pitchFamily="49" charset="0"/>
              </a:rPr>
              <a:t>&lt;</a:t>
            </a:r>
            <a:r>
              <a:rPr lang="en-US" dirty="0">
                <a:solidFill>
                  <a:srgbClr val="A52A2A"/>
                </a:solidFill>
                <a:latin typeface="Consolas" panose="020B0609020204030204" pitchFamily="49" charset="0"/>
              </a:rPr>
              <a:t>script</a:t>
            </a:r>
            <a:r>
              <a:rPr lang="en-US" dirty="0">
                <a:solidFill>
                  <a:srgbClr val="000000"/>
                </a:solidFill>
                <a:latin typeface="Consolas" panose="020B0609020204030204" pitchFamily="49" charset="0"/>
              </a:rPr>
              <a:t> </a:t>
            </a:r>
            <a:r>
              <a:rPr lang="en-US" b="1" dirty="0" err="1" smtClean="0">
                <a:solidFill>
                  <a:srgbClr val="DC143C"/>
                </a:solidFill>
                <a:latin typeface="Consolas" panose="020B0609020204030204" pitchFamily="49" charset="0"/>
              </a:rPr>
              <a:t>src</a:t>
            </a:r>
            <a:r>
              <a:rPr lang="en-US" dirty="0" smtClean="0">
                <a:solidFill>
                  <a:srgbClr val="DC143C"/>
                </a:solidFill>
                <a:latin typeface="Consolas" panose="020B0609020204030204" pitchFamily="49" charset="0"/>
              </a:rPr>
              <a:t>=</a:t>
            </a:r>
            <a:r>
              <a:rPr lang="en-US" dirty="0" smtClean="0">
                <a:solidFill>
                  <a:srgbClr val="0000CD"/>
                </a:solidFill>
                <a:latin typeface="Consolas" panose="020B0609020204030204" pitchFamily="49" charset="0"/>
              </a:rPr>
              <a:t>"extScript.js</a:t>
            </a:r>
            <a:r>
              <a:rPr lang="en-US" dirty="0">
                <a:solidFill>
                  <a:srgbClr val="0000CD"/>
                </a:solidFill>
                <a:latin typeface="Consolas" panose="020B0609020204030204" pitchFamily="49" charset="0"/>
              </a:rPr>
              <a:t>"</a:t>
            </a:r>
            <a:r>
              <a:rPr lang="en-US" dirty="0">
                <a:solidFill>
                  <a:srgbClr val="0000FF"/>
                </a:solidFill>
                <a:latin typeface="Consolas" panose="020B0609020204030204" pitchFamily="49" charset="0"/>
              </a:rPr>
              <a:t>&gt;&lt;</a:t>
            </a:r>
            <a:r>
              <a:rPr lang="en-US" dirty="0">
                <a:solidFill>
                  <a:srgbClr val="A52A2A"/>
                </a:solidFill>
                <a:latin typeface="Consolas" panose="020B0609020204030204" pitchFamily="49" charset="0"/>
              </a:rPr>
              <a:t>/script</a:t>
            </a:r>
            <a:r>
              <a:rPr lang="en-US" dirty="0">
                <a:solidFill>
                  <a:srgbClr val="0000FF"/>
                </a:solidFill>
                <a:latin typeface="Consolas" panose="020B0609020204030204" pitchFamily="49" charset="0"/>
              </a:rPr>
              <a:t>&gt;</a:t>
            </a:r>
            <a:r>
              <a:rPr lang="en-US" dirty="0"/>
              <a:t/>
            </a:r>
            <a:br>
              <a:rPr lang="en-US" dirty="0"/>
            </a:br>
            <a:r>
              <a:rPr lang="en-US" dirty="0">
                <a:solidFill>
                  <a:srgbClr val="0000FF"/>
                </a:solidFill>
                <a:latin typeface="Consolas" panose="020B0609020204030204" pitchFamily="49" charset="0"/>
              </a:rPr>
              <a:t>&lt;</a:t>
            </a:r>
            <a:r>
              <a:rPr lang="en-US" dirty="0">
                <a:solidFill>
                  <a:srgbClr val="A52A2A"/>
                </a:solidFill>
                <a:latin typeface="Consolas" panose="020B0609020204030204" pitchFamily="49" charset="0"/>
              </a:rPr>
              <a:t>/body</a:t>
            </a:r>
            <a:r>
              <a:rPr lang="en-US" dirty="0">
                <a:solidFill>
                  <a:srgbClr val="0000FF"/>
                </a:solidFill>
                <a:latin typeface="Consolas" panose="020B0609020204030204" pitchFamily="49" charset="0"/>
              </a:rPr>
              <a:t>&gt;</a:t>
            </a:r>
            <a:r>
              <a:rPr lang="en-US" dirty="0"/>
              <a:t/>
            </a:r>
            <a:br>
              <a:rPr lang="en-US" dirty="0"/>
            </a:br>
            <a:r>
              <a:rPr lang="en-US" dirty="0">
                <a:solidFill>
                  <a:srgbClr val="0000FF"/>
                </a:solidFill>
                <a:latin typeface="Consolas" panose="020B0609020204030204" pitchFamily="49" charset="0"/>
              </a:rPr>
              <a:t>&lt;</a:t>
            </a:r>
            <a:r>
              <a:rPr lang="en-US" dirty="0">
                <a:solidFill>
                  <a:srgbClr val="A52A2A"/>
                </a:solidFill>
                <a:latin typeface="Consolas" panose="020B0609020204030204" pitchFamily="49" charset="0"/>
              </a:rPr>
              <a:t>/html</a:t>
            </a:r>
            <a:r>
              <a:rPr lang="en-US" dirty="0">
                <a:solidFill>
                  <a:srgbClr val="0000FF"/>
                </a:solidFill>
                <a:latin typeface="Consolas" panose="020B0609020204030204" pitchFamily="49" charset="0"/>
              </a:rPr>
              <a:t>&gt;</a:t>
            </a:r>
            <a:endParaRPr lang="en-US" dirty="0"/>
          </a:p>
        </p:txBody>
      </p:sp>
    </p:spTree>
    <p:extLst>
      <p:ext uri="{BB962C8B-B14F-4D97-AF65-F5344CB8AC3E}">
        <p14:creationId xmlns:p14="http://schemas.microsoft.com/office/powerpoint/2010/main" val="1672935785"/>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Finger Exercise…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Rewrite your previous example, but now put the code into an external file and load it. It should work just like before if you did everything correctly.</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49</a:t>
            </a:fld>
            <a:endParaRPr lang="en-US"/>
          </a:p>
        </p:txBody>
      </p:sp>
    </p:spTree>
    <p:extLst>
      <p:ext uri="{BB962C8B-B14F-4D97-AF65-F5344CB8AC3E}">
        <p14:creationId xmlns:p14="http://schemas.microsoft.com/office/powerpoint/2010/main" val="31445785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JavaScript Do?</a:t>
            </a:r>
            <a:endParaRPr lang="en-US" dirty="0"/>
          </a:p>
        </p:txBody>
      </p:sp>
      <p:sp>
        <p:nvSpPr>
          <p:cNvPr id="3" name="Content Placeholder 2"/>
          <p:cNvSpPr>
            <a:spLocks noGrp="1"/>
          </p:cNvSpPr>
          <p:nvPr>
            <p:ph idx="1"/>
          </p:nvPr>
        </p:nvSpPr>
        <p:spPr/>
        <p:txBody>
          <a:bodyPr/>
          <a:lstStyle/>
          <a:p>
            <a:r>
              <a:rPr lang="en-US" dirty="0" smtClean="0"/>
              <a:t>JavaScript can:</a:t>
            </a:r>
          </a:p>
          <a:p>
            <a:pPr lvl="1"/>
            <a:r>
              <a:rPr lang="en-US" dirty="0" smtClean="0"/>
              <a:t>Change </a:t>
            </a:r>
            <a:r>
              <a:rPr lang="en-US" dirty="0"/>
              <a:t>the content or style of HTML elements</a:t>
            </a:r>
          </a:p>
          <a:p>
            <a:pPr lvl="1"/>
            <a:r>
              <a:rPr lang="en-US" dirty="0"/>
              <a:t>React to HTML </a:t>
            </a:r>
            <a:r>
              <a:rPr lang="en-US" dirty="0" smtClean="0"/>
              <a:t>events</a:t>
            </a:r>
          </a:p>
          <a:p>
            <a:pPr lvl="1"/>
            <a:r>
              <a:rPr lang="en-US" dirty="0" smtClean="0"/>
              <a:t>Delete </a:t>
            </a:r>
            <a:r>
              <a:rPr lang="en-US" dirty="0"/>
              <a:t>and create HTML </a:t>
            </a:r>
            <a:r>
              <a:rPr lang="en-US" dirty="0" smtClean="0"/>
              <a:t>elements</a:t>
            </a:r>
          </a:p>
          <a:p>
            <a:pPr lvl="1"/>
            <a:r>
              <a:rPr lang="en-US" dirty="0" smtClean="0"/>
              <a:t>Read form fields and process them, e.g., to validate them before sending them to the forms processor on the server</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5</a:t>
            </a:fld>
            <a:endParaRPr lang="en-US"/>
          </a:p>
        </p:txBody>
      </p:sp>
    </p:spTree>
    <p:extLst>
      <p:ext uri="{BB962C8B-B14F-4D97-AF65-F5344CB8AC3E}">
        <p14:creationId xmlns:p14="http://schemas.microsoft.com/office/powerpoint/2010/main" val="959709722"/>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Outputting Results</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Client-Side Scripting with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50</a:t>
            </a:fld>
            <a:endParaRPr lang="en-US"/>
          </a:p>
        </p:txBody>
      </p:sp>
      <p:sp>
        <p:nvSpPr>
          <p:cNvPr id="7" name="Rectangle 6"/>
          <p:cNvSpPr/>
          <p:nvPr/>
        </p:nvSpPr>
        <p:spPr>
          <a:xfrm>
            <a:off x="457200" y="1600200"/>
            <a:ext cx="6477000" cy="3693319"/>
          </a:xfrm>
          <a:prstGeom prst="rect">
            <a:avLst/>
          </a:prstGeom>
          <a:solidFill>
            <a:schemeClr val="bg2"/>
          </a:solidFill>
        </p:spPr>
        <p:txBody>
          <a:bodyPr wrap="square">
            <a:spAutoFit/>
          </a:bodyPr>
          <a:lstStyle/>
          <a:p>
            <a:r>
              <a:rPr lang="en-US" dirty="0"/>
              <a:t>&lt;p&gt;Click the button to create a variable, and display the result.&lt;/p&gt;</a:t>
            </a:r>
          </a:p>
          <a:p>
            <a:endParaRPr lang="en-US" dirty="0"/>
          </a:p>
          <a:p>
            <a:r>
              <a:rPr lang="en-US" dirty="0"/>
              <a:t>&lt;button </a:t>
            </a:r>
            <a:r>
              <a:rPr lang="en-US" dirty="0" err="1"/>
              <a:t>onclick</a:t>
            </a:r>
            <a:r>
              <a:rPr lang="en-US" dirty="0"/>
              <a:t>="</a:t>
            </a:r>
            <a:r>
              <a:rPr lang="en-US" dirty="0" err="1"/>
              <a:t>myFunction</a:t>
            </a:r>
            <a:r>
              <a:rPr lang="en-US" dirty="0"/>
              <a:t>()"&gt;Try it&lt;/button&gt;</a:t>
            </a:r>
          </a:p>
          <a:p>
            <a:endParaRPr lang="en-US" dirty="0"/>
          </a:p>
          <a:p>
            <a:r>
              <a:rPr lang="en-US" dirty="0"/>
              <a:t>&lt;p id="demo"&gt;&lt;/p&gt;</a:t>
            </a:r>
          </a:p>
          <a:p>
            <a:endParaRPr lang="en-US" dirty="0"/>
          </a:p>
          <a:p>
            <a:r>
              <a:rPr lang="en-US" dirty="0"/>
              <a:t>&lt;script&gt;</a:t>
            </a:r>
          </a:p>
          <a:p>
            <a:r>
              <a:rPr lang="en-US" dirty="0"/>
              <a:t>function </a:t>
            </a:r>
            <a:r>
              <a:rPr lang="en-US" dirty="0" err="1"/>
              <a:t>myFunction</a:t>
            </a:r>
            <a:r>
              <a:rPr lang="en-US" dirty="0"/>
              <a:t>()</a:t>
            </a:r>
          </a:p>
          <a:p>
            <a:r>
              <a:rPr lang="en-US" dirty="0"/>
              <a:t>{</a:t>
            </a:r>
          </a:p>
          <a:p>
            <a:r>
              <a:rPr lang="en-US" dirty="0" err="1"/>
              <a:t>var</a:t>
            </a:r>
            <a:r>
              <a:rPr lang="en-US" dirty="0"/>
              <a:t> </a:t>
            </a:r>
            <a:r>
              <a:rPr lang="en-US" dirty="0" err="1"/>
              <a:t>carname</a:t>
            </a:r>
            <a:r>
              <a:rPr lang="en-US" dirty="0"/>
              <a:t>="Volvo";</a:t>
            </a:r>
          </a:p>
          <a:p>
            <a:r>
              <a:rPr lang="en-US" dirty="0" err="1"/>
              <a:t>document.getElementById</a:t>
            </a:r>
            <a:r>
              <a:rPr lang="en-US" dirty="0"/>
              <a:t>("demo").</a:t>
            </a:r>
            <a:r>
              <a:rPr lang="en-US" dirty="0" err="1"/>
              <a:t>innerHTML</a:t>
            </a:r>
            <a:r>
              <a:rPr lang="en-US" dirty="0"/>
              <a:t>=</a:t>
            </a:r>
            <a:r>
              <a:rPr lang="en-US" dirty="0" err="1"/>
              <a:t>carname</a:t>
            </a:r>
            <a:r>
              <a:rPr lang="en-US" dirty="0"/>
              <a:t>;</a:t>
            </a:r>
          </a:p>
          <a:p>
            <a:r>
              <a:rPr lang="en-US" dirty="0"/>
              <a:t>}</a:t>
            </a:r>
          </a:p>
          <a:p>
            <a:r>
              <a:rPr lang="en-US" dirty="0"/>
              <a:t>&lt;/script&gt;</a:t>
            </a:r>
          </a:p>
        </p:txBody>
      </p:sp>
      <p:pic>
        <p:nvPicPr>
          <p:cNvPr id="9" name="Picture 8"/>
          <p:cNvPicPr>
            <a:picLocks noChangeAspect="1"/>
          </p:cNvPicPr>
          <p:nvPr/>
        </p:nvPicPr>
        <p:blipFill>
          <a:blip r:embed="rId2"/>
          <a:stretch>
            <a:fillRect/>
          </a:stretch>
        </p:blipFill>
        <p:spPr>
          <a:xfrm>
            <a:off x="7086600" y="5029200"/>
            <a:ext cx="952500" cy="952500"/>
          </a:xfrm>
          <a:prstGeom prst="rect">
            <a:avLst/>
          </a:prstGeom>
        </p:spPr>
      </p:pic>
    </p:spTree>
    <p:extLst>
      <p:ext uri="{BB962C8B-B14F-4D97-AF65-F5344CB8AC3E}">
        <p14:creationId xmlns:p14="http://schemas.microsoft.com/office/powerpoint/2010/main" val="1089750368"/>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Manipulating HTML Elements</a:t>
            </a:r>
            <a:endParaRPr lang="en-US" dirty="0"/>
          </a:p>
        </p:txBody>
      </p:sp>
      <p:sp>
        <p:nvSpPr>
          <p:cNvPr id="3" name="Content Placeholder 2"/>
          <p:cNvSpPr>
            <a:spLocks noGrp="1"/>
          </p:cNvSpPr>
          <p:nvPr>
            <p:ph idx="1"/>
          </p:nvPr>
        </p:nvSpPr>
        <p:spPr/>
        <p:txBody>
          <a:bodyPr/>
          <a:lstStyle/>
          <a:p>
            <a:r>
              <a:rPr lang="en-US" dirty="0" smtClean="0"/>
              <a:t>Use </a:t>
            </a:r>
            <a:r>
              <a:rPr lang="en-US" b="1" dirty="0" err="1" smtClean="0"/>
              <a:t>document.getElementById</a:t>
            </a:r>
            <a:r>
              <a:rPr lang="en-US" b="1" dirty="0" smtClean="0"/>
              <a:t>() </a:t>
            </a:r>
            <a:r>
              <a:rPr lang="en-US" dirty="0" smtClean="0"/>
              <a:t>to access an HTML element through its </a:t>
            </a:r>
            <a:r>
              <a:rPr lang="en-US" b="1" dirty="0" smtClean="0"/>
              <a:t>id</a:t>
            </a:r>
            <a:r>
              <a:rPr lang="en-US" dirty="0" smtClean="0"/>
              <a:t> attribute.</a:t>
            </a:r>
          </a:p>
          <a:p>
            <a:r>
              <a:rPr lang="en-US" dirty="0" smtClean="0"/>
              <a:t>HTML elements like </a:t>
            </a:r>
            <a:r>
              <a:rPr lang="en-US" b="1" dirty="0" smtClean="0"/>
              <a:t>&lt;p&gt;</a:t>
            </a:r>
            <a:r>
              <a:rPr lang="en-US" dirty="0" smtClean="0"/>
              <a:t> contain text between the beginning and the end tag, e.g.:</a:t>
            </a:r>
            <a:br>
              <a:rPr lang="en-US" dirty="0" smtClean="0"/>
            </a:br>
            <a:r>
              <a:rPr lang="en-US" dirty="0" smtClean="0"/>
              <a:t/>
            </a:r>
            <a:br>
              <a:rPr lang="en-US" dirty="0" smtClean="0"/>
            </a:br>
            <a:endParaRPr lang="en-US" dirty="0" smtClean="0"/>
          </a:p>
          <a:p>
            <a:r>
              <a:rPr lang="en-US" dirty="0" smtClean="0"/>
              <a:t>This text can be read or changed by manipulating the </a:t>
            </a:r>
            <a:r>
              <a:rPr lang="en-US" b="1" dirty="0" err="1" smtClean="0"/>
              <a:t>innerHTML</a:t>
            </a:r>
            <a:r>
              <a:rPr lang="en-US" dirty="0" smtClean="0"/>
              <a:t> property.</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51</a:t>
            </a:fld>
            <a:endParaRPr lang="en-US"/>
          </a:p>
        </p:txBody>
      </p:sp>
      <p:sp>
        <p:nvSpPr>
          <p:cNvPr id="7" name="Rectangle 6"/>
          <p:cNvSpPr/>
          <p:nvPr/>
        </p:nvSpPr>
        <p:spPr>
          <a:xfrm>
            <a:off x="1676400" y="3962400"/>
            <a:ext cx="5943600" cy="369332"/>
          </a:xfrm>
          <a:prstGeom prst="rect">
            <a:avLst/>
          </a:prstGeom>
        </p:spPr>
        <p:txBody>
          <a:bodyPr wrap="square">
            <a:spAutoFit/>
          </a:bodyPr>
          <a:lstStyle/>
          <a:p>
            <a:r>
              <a:rPr lang="en-US" dirty="0" smtClean="0">
                <a:solidFill>
                  <a:srgbClr val="0000FF"/>
                </a:solidFill>
                <a:latin typeface="Consolas" panose="020B0609020204030204" pitchFamily="49" charset="0"/>
              </a:rPr>
              <a:t>&lt;</a:t>
            </a:r>
            <a:r>
              <a:rPr lang="en-US" dirty="0">
                <a:solidFill>
                  <a:srgbClr val="A52A2A"/>
                </a:solidFill>
                <a:latin typeface="Consolas" panose="020B0609020204030204" pitchFamily="49" charset="0"/>
              </a:rPr>
              <a:t>p</a:t>
            </a:r>
            <a:r>
              <a:rPr lang="en-US" dirty="0">
                <a:solidFill>
                  <a:srgbClr val="000000"/>
                </a:solidFill>
                <a:latin typeface="Consolas" panose="020B0609020204030204" pitchFamily="49" charset="0"/>
              </a:rPr>
              <a:t> </a:t>
            </a:r>
            <a:r>
              <a:rPr lang="en-US" dirty="0" smtClean="0">
                <a:solidFill>
                  <a:srgbClr val="DC143C"/>
                </a:solidFill>
                <a:latin typeface="Consolas" panose="020B0609020204030204" pitchFamily="49" charset="0"/>
              </a:rPr>
              <a:t>id=</a:t>
            </a:r>
            <a:r>
              <a:rPr lang="en-US" dirty="0" smtClean="0">
                <a:solidFill>
                  <a:srgbClr val="0000CD"/>
                </a:solidFill>
                <a:latin typeface="Consolas" panose="020B0609020204030204" pitchFamily="49" charset="0"/>
              </a:rPr>
              <a:t>"</a:t>
            </a:r>
            <a:r>
              <a:rPr lang="en-US" dirty="0" err="1" smtClean="0">
                <a:solidFill>
                  <a:srgbClr val="0000CD"/>
                </a:solidFill>
                <a:latin typeface="Consolas" panose="020B0609020204030204" pitchFamily="49" charset="0"/>
              </a:rPr>
              <a:t>myText</a:t>
            </a:r>
            <a:r>
              <a:rPr lang="en-US" dirty="0" smtClean="0">
                <a:solidFill>
                  <a:srgbClr val="0000CD"/>
                </a:solidFill>
                <a:latin typeface="Consolas" panose="020B0609020204030204" pitchFamily="49" charset="0"/>
              </a:rPr>
              <a:t>"</a:t>
            </a:r>
            <a:r>
              <a:rPr lang="en-US" dirty="0" smtClean="0">
                <a:solidFill>
                  <a:srgbClr val="0000FF"/>
                </a:solidFill>
                <a:latin typeface="Consolas" panose="020B0609020204030204" pitchFamily="49" charset="0"/>
              </a:rPr>
              <a:t>&gt;</a:t>
            </a:r>
            <a:r>
              <a:rPr lang="en-US" dirty="0">
                <a:solidFill>
                  <a:srgbClr val="000000"/>
                </a:solidFill>
                <a:latin typeface="Consolas" panose="020B0609020204030204" pitchFamily="49" charset="0"/>
              </a:rPr>
              <a:t>My First Paragraph</a:t>
            </a:r>
            <a:r>
              <a:rPr lang="en-US" dirty="0">
                <a:solidFill>
                  <a:srgbClr val="0000FF"/>
                </a:solidFill>
                <a:latin typeface="Consolas" panose="020B0609020204030204" pitchFamily="49" charset="0"/>
              </a:rPr>
              <a:t>&lt;</a:t>
            </a:r>
            <a:r>
              <a:rPr lang="en-US" dirty="0">
                <a:solidFill>
                  <a:srgbClr val="A52A2A"/>
                </a:solidFill>
                <a:latin typeface="Consolas" panose="020B0609020204030204" pitchFamily="49" charset="0"/>
              </a:rPr>
              <a:t>/p</a:t>
            </a:r>
            <a:r>
              <a:rPr lang="en-US" dirty="0">
                <a:solidFill>
                  <a:srgbClr val="0000FF"/>
                </a:solidFill>
                <a:latin typeface="Consolas" panose="020B0609020204030204" pitchFamily="49" charset="0"/>
              </a:rPr>
              <a:t>&gt;</a:t>
            </a:r>
            <a:endParaRPr lang="en-US" dirty="0"/>
          </a:p>
        </p:txBody>
      </p:sp>
    </p:spTree>
    <p:extLst>
      <p:ext uri="{BB962C8B-B14F-4D97-AF65-F5344CB8AC3E}">
        <p14:creationId xmlns:p14="http://schemas.microsoft.com/office/powerpoint/2010/main" val="861820517"/>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Manipulating HTML</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52</a:t>
            </a:fld>
            <a:endParaRPr lang="en-US"/>
          </a:p>
        </p:txBody>
      </p:sp>
      <p:sp>
        <p:nvSpPr>
          <p:cNvPr id="7" name="Rectangle 6"/>
          <p:cNvSpPr/>
          <p:nvPr/>
        </p:nvSpPr>
        <p:spPr>
          <a:xfrm>
            <a:off x="457200" y="1524000"/>
            <a:ext cx="8458200" cy="3970318"/>
          </a:xfrm>
          <a:prstGeom prst="rect">
            <a:avLst/>
          </a:prstGeom>
        </p:spPr>
        <p:txBody>
          <a:bodyPr wrap="square">
            <a:spAutoFit/>
          </a:bodyPr>
          <a:lstStyle/>
          <a:p>
            <a:r>
              <a:rPr lang="en-US" dirty="0">
                <a:solidFill>
                  <a:srgbClr val="0000FF"/>
                </a:solidFill>
                <a:latin typeface="Consolas" panose="020B0609020204030204" pitchFamily="49" charset="0"/>
              </a:rPr>
              <a:t>&lt;</a:t>
            </a:r>
            <a:r>
              <a:rPr lang="en-US" dirty="0">
                <a:solidFill>
                  <a:srgbClr val="A52A2A"/>
                </a:solidFill>
                <a:latin typeface="Consolas" panose="020B0609020204030204" pitchFamily="49" charset="0"/>
              </a:rPr>
              <a:t>!DOCTYPE</a:t>
            </a:r>
            <a:r>
              <a:rPr lang="en-US" dirty="0">
                <a:solidFill>
                  <a:srgbClr val="000000"/>
                </a:solidFill>
                <a:latin typeface="Consolas" panose="020B0609020204030204" pitchFamily="49" charset="0"/>
              </a:rPr>
              <a:t> </a:t>
            </a:r>
            <a:r>
              <a:rPr lang="en-US" dirty="0">
                <a:solidFill>
                  <a:srgbClr val="DC143C"/>
                </a:solidFill>
                <a:latin typeface="Consolas" panose="020B0609020204030204" pitchFamily="49" charset="0"/>
              </a:rPr>
              <a:t>html</a:t>
            </a:r>
            <a:r>
              <a:rPr lang="en-US" dirty="0">
                <a:solidFill>
                  <a:srgbClr val="0000FF"/>
                </a:solidFill>
                <a:latin typeface="Consolas" panose="020B0609020204030204" pitchFamily="49" charset="0"/>
              </a:rPr>
              <a:t>&gt;</a:t>
            </a:r>
            <a:r>
              <a:rPr lang="en-US" dirty="0"/>
              <a:t/>
            </a:r>
            <a:br>
              <a:rPr lang="en-US" dirty="0"/>
            </a:br>
            <a:r>
              <a:rPr lang="en-US" dirty="0">
                <a:solidFill>
                  <a:srgbClr val="0000FF"/>
                </a:solidFill>
                <a:latin typeface="Consolas" panose="020B0609020204030204" pitchFamily="49" charset="0"/>
              </a:rPr>
              <a:t>&lt;</a:t>
            </a:r>
            <a:r>
              <a:rPr lang="en-US" dirty="0">
                <a:solidFill>
                  <a:srgbClr val="A52A2A"/>
                </a:solidFill>
                <a:latin typeface="Consolas" panose="020B0609020204030204" pitchFamily="49" charset="0"/>
              </a:rPr>
              <a:t>html</a:t>
            </a:r>
            <a:r>
              <a:rPr lang="en-US" dirty="0">
                <a:solidFill>
                  <a:srgbClr val="0000FF"/>
                </a:solidFill>
                <a:latin typeface="Consolas" panose="020B0609020204030204" pitchFamily="49" charset="0"/>
              </a:rPr>
              <a:t>&gt;</a:t>
            </a:r>
            <a:r>
              <a:rPr lang="en-US" dirty="0"/>
              <a:t/>
            </a:r>
            <a:br>
              <a:rPr lang="en-US" dirty="0"/>
            </a:br>
            <a:r>
              <a:rPr lang="en-US" dirty="0">
                <a:solidFill>
                  <a:srgbClr val="0000FF"/>
                </a:solidFill>
                <a:latin typeface="Consolas" panose="020B0609020204030204" pitchFamily="49" charset="0"/>
              </a:rPr>
              <a:t>&lt;</a:t>
            </a:r>
            <a:r>
              <a:rPr lang="en-US" dirty="0">
                <a:solidFill>
                  <a:srgbClr val="A52A2A"/>
                </a:solidFill>
                <a:latin typeface="Consolas" panose="020B0609020204030204" pitchFamily="49" charset="0"/>
              </a:rPr>
              <a:t>body</a:t>
            </a:r>
            <a:r>
              <a:rPr lang="en-US" dirty="0">
                <a:solidFill>
                  <a:srgbClr val="0000FF"/>
                </a:solidFill>
                <a:latin typeface="Consolas" panose="020B0609020204030204" pitchFamily="49" charset="0"/>
              </a:rPr>
              <a:t>&gt;</a:t>
            </a:r>
            <a:r>
              <a:rPr lang="en-US" dirty="0"/>
              <a:t/>
            </a:r>
            <a:br>
              <a:rPr lang="en-US" dirty="0"/>
            </a:br>
            <a:r>
              <a:rPr lang="en-US" dirty="0"/>
              <a:t/>
            </a:r>
            <a:br>
              <a:rPr lang="en-US" dirty="0"/>
            </a:br>
            <a:r>
              <a:rPr lang="en-US" dirty="0">
                <a:solidFill>
                  <a:srgbClr val="0000FF"/>
                </a:solidFill>
                <a:latin typeface="Consolas" panose="020B0609020204030204" pitchFamily="49" charset="0"/>
              </a:rPr>
              <a:t>&lt;</a:t>
            </a:r>
            <a:r>
              <a:rPr lang="en-US" dirty="0" smtClean="0">
                <a:solidFill>
                  <a:srgbClr val="A52A2A"/>
                </a:solidFill>
                <a:latin typeface="Consolas" panose="020B0609020204030204" pitchFamily="49" charset="0"/>
              </a:rPr>
              <a:t>h1</a:t>
            </a:r>
            <a:r>
              <a:rPr lang="en-US" dirty="0" smtClean="0">
                <a:solidFill>
                  <a:srgbClr val="0000FF"/>
                </a:solidFill>
                <a:latin typeface="Consolas" panose="020B0609020204030204" pitchFamily="49" charset="0"/>
              </a:rPr>
              <a:t>&gt;</a:t>
            </a:r>
            <a:r>
              <a:rPr lang="en-US" dirty="0" smtClean="0">
                <a:solidFill>
                  <a:srgbClr val="000000"/>
                </a:solidFill>
                <a:latin typeface="Consolas" panose="020B0609020204030204" pitchFamily="49" charset="0"/>
              </a:rPr>
              <a:t>Accessing HTML Elements</a:t>
            </a:r>
            <a:r>
              <a:rPr lang="en-US" dirty="0" smtClean="0">
                <a:solidFill>
                  <a:srgbClr val="0000FF"/>
                </a:solidFill>
                <a:latin typeface="Consolas" panose="020B0609020204030204" pitchFamily="49" charset="0"/>
              </a:rPr>
              <a:t>&lt;</a:t>
            </a:r>
            <a:r>
              <a:rPr lang="en-US" dirty="0" smtClean="0">
                <a:solidFill>
                  <a:srgbClr val="A52A2A"/>
                </a:solidFill>
                <a:latin typeface="Consolas" panose="020B0609020204030204" pitchFamily="49" charset="0"/>
              </a:rPr>
              <a:t>/</a:t>
            </a:r>
            <a:r>
              <a:rPr lang="en-US" dirty="0">
                <a:solidFill>
                  <a:srgbClr val="A52A2A"/>
                </a:solidFill>
                <a:latin typeface="Consolas" panose="020B0609020204030204" pitchFamily="49" charset="0"/>
              </a:rPr>
              <a:t>h1</a:t>
            </a:r>
            <a:r>
              <a:rPr lang="en-US" dirty="0">
                <a:solidFill>
                  <a:srgbClr val="0000FF"/>
                </a:solidFill>
                <a:latin typeface="Consolas" panose="020B0609020204030204" pitchFamily="49" charset="0"/>
              </a:rPr>
              <a:t>&gt;</a:t>
            </a:r>
            <a:r>
              <a:rPr lang="en-US" dirty="0"/>
              <a:t/>
            </a:r>
            <a:br>
              <a:rPr lang="en-US" dirty="0"/>
            </a:br>
            <a:r>
              <a:rPr lang="en-US" dirty="0"/>
              <a:t/>
            </a:r>
            <a:br>
              <a:rPr lang="en-US" dirty="0"/>
            </a:br>
            <a:r>
              <a:rPr lang="en-US" dirty="0">
                <a:solidFill>
                  <a:srgbClr val="0000FF"/>
                </a:solidFill>
                <a:latin typeface="Consolas" panose="020B0609020204030204" pitchFamily="49" charset="0"/>
              </a:rPr>
              <a:t>&lt;</a:t>
            </a:r>
            <a:r>
              <a:rPr lang="en-US" dirty="0">
                <a:solidFill>
                  <a:srgbClr val="A52A2A"/>
                </a:solidFill>
                <a:latin typeface="Consolas" panose="020B0609020204030204" pitchFamily="49" charset="0"/>
              </a:rPr>
              <a:t>p</a:t>
            </a:r>
            <a:r>
              <a:rPr lang="en-US" dirty="0">
                <a:solidFill>
                  <a:srgbClr val="000000"/>
                </a:solidFill>
                <a:latin typeface="Consolas" panose="020B0609020204030204" pitchFamily="49" charset="0"/>
              </a:rPr>
              <a:t> </a:t>
            </a:r>
            <a:r>
              <a:rPr lang="en-US" dirty="0">
                <a:solidFill>
                  <a:srgbClr val="DC143C"/>
                </a:solidFill>
                <a:latin typeface="Consolas" panose="020B0609020204030204" pitchFamily="49" charset="0"/>
              </a:rPr>
              <a:t>id</a:t>
            </a:r>
            <a:r>
              <a:rPr lang="en-US" dirty="0" smtClean="0">
                <a:solidFill>
                  <a:srgbClr val="DC143C"/>
                </a:solidFill>
                <a:latin typeface="Consolas" panose="020B0609020204030204" pitchFamily="49" charset="0"/>
              </a:rPr>
              <a:t>=</a:t>
            </a:r>
            <a:r>
              <a:rPr lang="en-US" dirty="0" smtClean="0">
                <a:solidFill>
                  <a:srgbClr val="0000CD"/>
                </a:solidFill>
                <a:latin typeface="Consolas" panose="020B0609020204030204" pitchFamily="49" charset="0"/>
              </a:rPr>
              <a:t>"</a:t>
            </a:r>
            <a:r>
              <a:rPr lang="en-US" dirty="0" err="1" smtClean="0">
                <a:solidFill>
                  <a:srgbClr val="0000CD"/>
                </a:solidFill>
                <a:latin typeface="Consolas" panose="020B0609020204030204" pitchFamily="49" charset="0"/>
              </a:rPr>
              <a:t>myText</a:t>
            </a:r>
            <a:r>
              <a:rPr lang="en-US" dirty="0" smtClean="0">
                <a:solidFill>
                  <a:srgbClr val="0000CD"/>
                </a:solidFill>
                <a:latin typeface="Consolas" panose="020B0609020204030204" pitchFamily="49" charset="0"/>
              </a:rPr>
              <a:t>"</a:t>
            </a:r>
            <a:r>
              <a:rPr lang="en-US" dirty="0" smtClean="0">
                <a:solidFill>
                  <a:srgbClr val="0000FF"/>
                </a:solidFill>
                <a:latin typeface="Consolas" panose="020B0609020204030204" pitchFamily="49" charset="0"/>
              </a:rPr>
              <a:t>&gt;</a:t>
            </a:r>
            <a:r>
              <a:rPr lang="en-US" dirty="0">
                <a:solidFill>
                  <a:srgbClr val="000000"/>
                </a:solidFill>
                <a:latin typeface="Consolas" panose="020B0609020204030204" pitchFamily="49" charset="0"/>
              </a:rPr>
              <a:t>My First Paragraph</a:t>
            </a:r>
            <a:r>
              <a:rPr lang="en-US" dirty="0">
                <a:solidFill>
                  <a:srgbClr val="0000FF"/>
                </a:solidFill>
                <a:latin typeface="Consolas" panose="020B0609020204030204" pitchFamily="49" charset="0"/>
              </a:rPr>
              <a:t>&lt;</a:t>
            </a:r>
            <a:r>
              <a:rPr lang="en-US" dirty="0">
                <a:solidFill>
                  <a:srgbClr val="A52A2A"/>
                </a:solidFill>
                <a:latin typeface="Consolas" panose="020B0609020204030204" pitchFamily="49" charset="0"/>
              </a:rPr>
              <a:t>/p</a:t>
            </a:r>
            <a:r>
              <a:rPr lang="en-US" dirty="0">
                <a:solidFill>
                  <a:srgbClr val="0000FF"/>
                </a:solidFill>
                <a:latin typeface="Consolas" panose="020B0609020204030204" pitchFamily="49" charset="0"/>
              </a:rPr>
              <a:t>&gt;</a:t>
            </a:r>
            <a:r>
              <a:rPr lang="en-US" dirty="0"/>
              <a:t/>
            </a:r>
            <a:br>
              <a:rPr lang="en-US" dirty="0"/>
            </a:br>
            <a:r>
              <a:rPr lang="en-US" dirty="0"/>
              <a:t/>
            </a:r>
            <a:br>
              <a:rPr lang="en-US" dirty="0"/>
            </a:br>
            <a:r>
              <a:rPr lang="en-US" dirty="0">
                <a:solidFill>
                  <a:srgbClr val="0000FF"/>
                </a:solidFill>
                <a:latin typeface="Consolas" panose="020B0609020204030204" pitchFamily="49" charset="0"/>
              </a:rPr>
              <a:t>&lt;</a:t>
            </a:r>
            <a:r>
              <a:rPr lang="en-US" dirty="0">
                <a:solidFill>
                  <a:srgbClr val="A52A2A"/>
                </a:solidFill>
                <a:latin typeface="Consolas" panose="020B0609020204030204" pitchFamily="49" charset="0"/>
              </a:rPr>
              <a:t>script</a:t>
            </a:r>
            <a:r>
              <a:rPr lang="en-US" dirty="0">
                <a:solidFill>
                  <a:srgbClr val="0000FF"/>
                </a:solidFill>
                <a:latin typeface="Consolas" panose="020B0609020204030204" pitchFamily="49" charset="0"/>
              </a:rPr>
              <a:t>&gt;</a:t>
            </a:r>
            <a:r>
              <a:rPr lang="en-US" dirty="0"/>
              <a:t/>
            </a:r>
            <a:br>
              <a:rPr lang="en-US" dirty="0"/>
            </a:br>
            <a:r>
              <a:rPr lang="en-US" b="1" dirty="0" err="1">
                <a:solidFill>
                  <a:srgbClr val="000000"/>
                </a:solidFill>
                <a:latin typeface="Consolas" panose="020B0609020204030204" pitchFamily="49" charset="0"/>
              </a:rPr>
              <a:t>document.getElementById</a:t>
            </a:r>
            <a:r>
              <a:rPr lang="en-US" dirty="0" smtClean="0">
                <a:solidFill>
                  <a:srgbClr val="000000"/>
                </a:solidFill>
                <a:latin typeface="Consolas" panose="020B0609020204030204" pitchFamily="49" charset="0"/>
              </a:rPr>
              <a:t>("</a:t>
            </a:r>
            <a:r>
              <a:rPr lang="en-US" dirty="0" err="1" smtClean="0">
                <a:solidFill>
                  <a:srgbClr val="000000"/>
                </a:solidFill>
                <a:latin typeface="Consolas" panose="020B0609020204030204" pitchFamily="49" charset="0"/>
              </a:rPr>
              <a:t>myText</a:t>
            </a:r>
            <a:r>
              <a:rPr lang="en-US" dirty="0" smtClean="0">
                <a:solidFill>
                  <a:srgbClr val="000000"/>
                </a:solidFill>
                <a:latin typeface="Consolas" panose="020B0609020204030204" pitchFamily="49" charset="0"/>
              </a:rPr>
              <a:t>").</a:t>
            </a:r>
            <a:r>
              <a:rPr lang="en-US" b="1" i="1" dirty="0" err="1">
                <a:solidFill>
                  <a:srgbClr val="000000"/>
                </a:solidFill>
                <a:latin typeface="Consolas" panose="020B0609020204030204" pitchFamily="49" charset="0"/>
              </a:rPr>
              <a:t>innerHTML</a:t>
            </a:r>
            <a:r>
              <a:rPr lang="en-US" dirty="0">
                <a:solidFill>
                  <a:srgbClr val="000000"/>
                </a:solidFill>
                <a:latin typeface="Consolas" panose="020B0609020204030204" pitchFamily="49" charset="0"/>
              </a:rPr>
              <a:t> = </a:t>
            </a:r>
            <a:r>
              <a:rPr lang="en-US" dirty="0" smtClean="0">
                <a:solidFill>
                  <a:srgbClr val="000000"/>
                </a:solidFill>
                <a:latin typeface="Consolas" panose="020B0609020204030204" pitchFamily="49" charset="0"/>
              </a:rPr>
              <a:t>"New Text!!!";</a:t>
            </a:r>
            <a:r>
              <a:rPr lang="en-US" dirty="0"/>
              <a:t/>
            </a:r>
            <a:br>
              <a:rPr lang="en-US" dirty="0"/>
            </a:br>
            <a:r>
              <a:rPr lang="en-US" dirty="0">
                <a:solidFill>
                  <a:srgbClr val="0000FF"/>
                </a:solidFill>
                <a:latin typeface="Consolas" panose="020B0609020204030204" pitchFamily="49" charset="0"/>
              </a:rPr>
              <a:t>&lt;</a:t>
            </a:r>
            <a:r>
              <a:rPr lang="en-US" dirty="0">
                <a:solidFill>
                  <a:srgbClr val="A52A2A"/>
                </a:solidFill>
                <a:latin typeface="Consolas" panose="020B0609020204030204" pitchFamily="49" charset="0"/>
              </a:rPr>
              <a:t>/script</a:t>
            </a:r>
            <a:r>
              <a:rPr lang="en-US" dirty="0">
                <a:solidFill>
                  <a:srgbClr val="0000FF"/>
                </a:solidFill>
                <a:latin typeface="Consolas" panose="020B0609020204030204" pitchFamily="49" charset="0"/>
              </a:rPr>
              <a:t>&gt;</a:t>
            </a:r>
            <a:r>
              <a:rPr lang="en-US" dirty="0"/>
              <a:t/>
            </a:r>
            <a:br>
              <a:rPr lang="en-US" dirty="0"/>
            </a:br>
            <a:r>
              <a:rPr lang="en-US" dirty="0"/>
              <a:t/>
            </a:r>
            <a:br>
              <a:rPr lang="en-US" dirty="0"/>
            </a:br>
            <a:r>
              <a:rPr lang="en-US" dirty="0">
                <a:solidFill>
                  <a:srgbClr val="0000FF"/>
                </a:solidFill>
                <a:latin typeface="Consolas" panose="020B0609020204030204" pitchFamily="49" charset="0"/>
              </a:rPr>
              <a:t>&lt;</a:t>
            </a:r>
            <a:r>
              <a:rPr lang="en-US" dirty="0">
                <a:solidFill>
                  <a:srgbClr val="A52A2A"/>
                </a:solidFill>
                <a:latin typeface="Consolas" panose="020B0609020204030204" pitchFamily="49" charset="0"/>
              </a:rPr>
              <a:t>/body</a:t>
            </a:r>
            <a:r>
              <a:rPr lang="en-US" dirty="0">
                <a:solidFill>
                  <a:srgbClr val="0000FF"/>
                </a:solidFill>
                <a:latin typeface="Consolas" panose="020B0609020204030204" pitchFamily="49" charset="0"/>
              </a:rPr>
              <a:t>&gt;</a:t>
            </a:r>
            <a:r>
              <a:rPr lang="en-US" dirty="0"/>
              <a:t/>
            </a:r>
            <a:br>
              <a:rPr lang="en-US" dirty="0"/>
            </a:br>
            <a:r>
              <a:rPr lang="en-US" dirty="0">
                <a:solidFill>
                  <a:srgbClr val="0000FF"/>
                </a:solidFill>
                <a:latin typeface="Consolas" panose="020B0609020204030204" pitchFamily="49" charset="0"/>
              </a:rPr>
              <a:t>&lt;</a:t>
            </a:r>
            <a:r>
              <a:rPr lang="en-US" dirty="0">
                <a:solidFill>
                  <a:srgbClr val="A52A2A"/>
                </a:solidFill>
                <a:latin typeface="Consolas" panose="020B0609020204030204" pitchFamily="49" charset="0"/>
              </a:rPr>
              <a:t>/html</a:t>
            </a:r>
            <a:r>
              <a:rPr lang="en-US" dirty="0">
                <a:solidFill>
                  <a:srgbClr val="0000FF"/>
                </a:solidFill>
                <a:latin typeface="Consolas" panose="020B0609020204030204" pitchFamily="49" charset="0"/>
              </a:rPr>
              <a:t>&gt;</a:t>
            </a:r>
            <a:endParaRPr lang="en-US" dirty="0"/>
          </a:p>
        </p:txBody>
      </p:sp>
      <p:pic>
        <p:nvPicPr>
          <p:cNvPr id="9" name="Picture 8"/>
          <p:cNvPicPr>
            <a:picLocks noChangeAspect="1"/>
          </p:cNvPicPr>
          <p:nvPr/>
        </p:nvPicPr>
        <p:blipFill>
          <a:blip r:embed="rId2"/>
          <a:stretch>
            <a:fillRect/>
          </a:stretch>
        </p:blipFill>
        <p:spPr>
          <a:xfrm>
            <a:off x="5233987" y="5181580"/>
            <a:ext cx="1571625" cy="419100"/>
          </a:xfrm>
          <a:prstGeom prst="rect">
            <a:avLst/>
          </a:prstGeom>
        </p:spPr>
      </p:pic>
      <p:sp>
        <p:nvSpPr>
          <p:cNvPr id="10" name="Freeform 9"/>
          <p:cNvSpPr/>
          <p:nvPr/>
        </p:nvSpPr>
        <p:spPr>
          <a:xfrm>
            <a:off x="3429000" y="3494314"/>
            <a:ext cx="1866900" cy="555172"/>
          </a:xfrm>
          <a:custGeom>
            <a:avLst/>
            <a:gdLst>
              <a:gd name="connsiteX0" fmla="*/ 1866900 w 1866900"/>
              <a:gd name="connsiteY0" fmla="*/ 555172 h 555172"/>
              <a:gd name="connsiteX1" fmla="*/ 1670957 w 1866900"/>
              <a:gd name="connsiteY1" fmla="*/ 375557 h 555172"/>
              <a:gd name="connsiteX2" fmla="*/ 1268186 w 1866900"/>
              <a:gd name="connsiteY2" fmla="*/ 359229 h 555172"/>
              <a:gd name="connsiteX3" fmla="*/ 402771 w 1866900"/>
              <a:gd name="connsiteY3" fmla="*/ 397329 h 555172"/>
              <a:gd name="connsiteX4" fmla="*/ 76200 w 1866900"/>
              <a:gd name="connsiteY4" fmla="*/ 212272 h 555172"/>
              <a:gd name="connsiteX5" fmla="*/ 0 w 1866900"/>
              <a:gd name="connsiteY5" fmla="*/ 0 h 555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66900" h="555172">
                <a:moveTo>
                  <a:pt x="1866900" y="555172"/>
                </a:moveTo>
                <a:cubicBezTo>
                  <a:pt x="1818821" y="481693"/>
                  <a:pt x="1770743" y="408214"/>
                  <a:pt x="1670957" y="375557"/>
                </a:cubicBezTo>
                <a:cubicBezTo>
                  <a:pt x="1571171" y="342900"/>
                  <a:pt x="1479550" y="355600"/>
                  <a:pt x="1268186" y="359229"/>
                </a:cubicBezTo>
                <a:cubicBezTo>
                  <a:pt x="1056822" y="362858"/>
                  <a:pt x="601435" y="421822"/>
                  <a:pt x="402771" y="397329"/>
                </a:cubicBezTo>
                <a:cubicBezTo>
                  <a:pt x="204107" y="372836"/>
                  <a:pt x="143328" y="278493"/>
                  <a:pt x="76200" y="212272"/>
                </a:cubicBezTo>
                <a:cubicBezTo>
                  <a:pt x="9072" y="146051"/>
                  <a:pt x="4536" y="73025"/>
                  <a:pt x="0" y="0"/>
                </a:cubicBezTo>
              </a:path>
            </a:pathLst>
          </a:custGeom>
          <a:noFill/>
          <a:ln>
            <a:prstDash val="sysDot"/>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8132049"/>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JavaScript and Styles</a:t>
            </a:r>
            <a:endParaRPr lang="en-US" dirty="0"/>
          </a:p>
        </p:txBody>
      </p:sp>
      <p:sp>
        <p:nvSpPr>
          <p:cNvPr id="3" name="Content Placeholder 2"/>
          <p:cNvSpPr>
            <a:spLocks noGrp="1"/>
          </p:cNvSpPr>
          <p:nvPr>
            <p:ph idx="1"/>
          </p:nvPr>
        </p:nvSpPr>
        <p:spPr/>
        <p:txBody>
          <a:bodyPr/>
          <a:lstStyle/>
          <a:p>
            <a:r>
              <a:rPr lang="en-US" dirty="0" smtClean="0"/>
              <a:t>JavaScript can change styles (color, font, etc.):</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Client-Side Scripting with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53</a:t>
            </a:fld>
            <a:endParaRPr lang="en-US"/>
          </a:p>
        </p:txBody>
      </p:sp>
      <p:sp>
        <p:nvSpPr>
          <p:cNvPr id="7" name="Rectangle 6"/>
          <p:cNvSpPr/>
          <p:nvPr/>
        </p:nvSpPr>
        <p:spPr>
          <a:xfrm>
            <a:off x="838200" y="2432844"/>
            <a:ext cx="7924800" cy="3693319"/>
          </a:xfrm>
          <a:prstGeom prst="rect">
            <a:avLst/>
          </a:prstGeom>
          <a:solidFill>
            <a:schemeClr val="bg2"/>
          </a:solidFill>
        </p:spPr>
        <p:txBody>
          <a:bodyPr wrap="square">
            <a:spAutoFit/>
          </a:bodyPr>
          <a:lstStyle/>
          <a:p>
            <a:r>
              <a:rPr lang="en-US" dirty="0">
                <a:latin typeface="Courier New" panose="02070309020205020404" pitchFamily="49" charset="0"/>
                <a:cs typeface="Courier New" panose="02070309020205020404" pitchFamily="49" charset="0"/>
              </a:rPr>
              <a:t>&lt;p id="</a:t>
            </a:r>
            <a:r>
              <a:rPr lang="en-US" dirty="0">
                <a:solidFill>
                  <a:schemeClr val="accent1">
                    <a:lumMod val="75000"/>
                  </a:schemeClr>
                </a:solidFill>
                <a:latin typeface="Courier New" panose="02070309020205020404" pitchFamily="49" charset="0"/>
                <a:cs typeface="Courier New" panose="02070309020205020404" pitchFamily="49" charset="0"/>
              </a:rPr>
              <a:t>demo</a:t>
            </a:r>
            <a:r>
              <a:rPr lang="en-US" dirty="0">
                <a:latin typeface="Courier New" panose="02070309020205020404" pitchFamily="49" charset="0"/>
                <a:cs typeface="Courier New" panose="02070309020205020404" pitchFamily="49" charset="0"/>
              </a:rPr>
              <a:t>"&gt;</a:t>
            </a:r>
          </a:p>
          <a:p>
            <a:r>
              <a:rPr lang="en-US" dirty="0">
                <a:latin typeface="Courier New" panose="02070309020205020404" pitchFamily="49" charset="0"/>
                <a:cs typeface="Courier New" panose="02070309020205020404" pitchFamily="49" charset="0"/>
              </a:rPr>
              <a:t>JavaScript can change the style of HTML elements.</a:t>
            </a:r>
          </a:p>
          <a:p>
            <a:r>
              <a:rPr lang="en-US" dirty="0">
                <a:latin typeface="Courier New" panose="02070309020205020404" pitchFamily="49" charset="0"/>
                <a:cs typeface="Courier New" panose="02070309020205020404" pitchFamily="49" charset="0"/>
              </a:rPr>
              <a:t>&lt;/p&gt;</a:t>
            </a:r>
          </a:p>
          <a:p>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&lt;script&gt;</a:t>
            </a:r>
          </a:p>
          <a:p>
            <a:r>
              <a:rPr lang="en-US" dirty="0">
                <a:latin typeface="Courier New" panose="02070309020205020404" pitchFamily="49" charset="0"/>
                <a:cs typeface="Courier New" panose="02070309020205020404" pitchFamily="49" charset="0"/>
              </a:rPr>
              <a:t>function </a:t>
            </a:r>
            <a:r>
              <a:rPr lang="en-US" b="1" dirty="0" err="1">
                <a:latin typeface="Courier New" panose="02070309020205020404" pitchFamily="49" charset="0"/>
                <a:cs typeface="Courier New" panose="02070309020205020404" pitchFamily="49" charset="0"/>
              </a:rPr>
              <a:t>myFunction</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a:t>
            </a:r>
          </a:p>
          <a:p>
            <a:r>
              <a:rPr lang="en-US" dirty="0" err="1">
                <a:latin typeface="Courier New" panose="02070309020205020404" pitchFamily="49" charset="0"/>
                <a:cs typeface="Courier New" panose="02070309020205020404" pitchFamily="49" charset="0"/>
              </a:rPr>
              <a:t>document.getElementById</a:t>
            </a:r>
            <a:r>
              <a:rPr lang="en-US" dirty="0">
                <a:latin typeface="Courier New" panose="02070309020205020404" pitchFamily="49" charset="0"/>
                <a:cs typeface="Courier New" panose="02070309020205020404" pitchFamily="49" charset="0"/>
              </a:rPr>
              <a:t>("</a:t>
            </a:r>
            <a:r>
              <a:rPr lang="en-US" dirty="0">
                <a:solidFill>
                  <a:schemeClr val="accent1">
                    <a:lumMod val="75000"/>
                  </a:schemeClr>
                </a:solidFill>
                <a:latin typeface="Courier New" panose="02070309020205020404" pitchFamily="49" charset="0"/>
                <a:cs typeface="Courier New" panose="02070309020205020404" pitchFamily="49" charset="0"/>
              </a:rPr>
              <a:t>demo</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style.color</a:t>
            </a:r>
            <a:r>
              <a:rPr lang="en-US" dirty="0">
                <a:latin typeface="Courier New" panose="02070309020205020404" pitchFamily="49" charset="0"/>
                <a:cs typeface="Courier New" panose="02070309020205020404" pitchFamily="49" charset="0"/>
              </a:rPr>
              <a:t>="#ff0000";</a:t>
            </a:r>
          </a:p>
          <a:p>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&lt;/script&gt;</a:t>
            </a:r>
          </a:p>
          <a:p>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&lt;button type="button" </a:t>
            </a:r>
            <a:r>
              <a:rPr lang="en-US" dirty="0" err="1">
                <a:latin typeface="Courier New" panose="02070309020205020404" pitchFamily="49" charset="0"/>
                <a:cs typeface="Courier New" panose="02070309020205020404" pitchFamily="49" charset="0"/>
              </a:rPr>
              <a:t>onclick</a:t>
            </a:r>
            <a:r>
              <a:rPr lang="en-US"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myFunction</a:t>
            </a:r>
            <a:r>
              <a:rPr lang="en-US" dirty="0">
                <a:latin typeface="Courier New" panose="02070309020205020404" pitchFamily="49" charset="0"/>
                <a:cs typeface="Courier New" panose="02070309020205020404" pitchFamily="49" charset="0"/>
              </a:rPr>
              <a:t>()"&gt;Click Me!&lt;/button&gt;</a:t>
            </a:r>
          </a:p>
        </p:txBody>
      </p:sp>
    </p:spTree>
    <p:extLst>
      <p:ext uri="{BB962C8B-B14F-4D97-AF65-F5344CB8AC3E}">
        <p14:creationId xmlns:p14="http://schemas.microsoft.com/office/powerpoint/2010/main" val="1168374448"/>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Embedding JavaScript in Weebly</a:t>
            </a:r>
            <a:endParaRPr lang="en-US" dirty="0"/>
          </a:p>
        </p:txBody>
      </p:sp>
      <p:sp>
        <p:nvSpPr>
          <p:cNvPr id="8" name="Text Placeholder 7"/>
          <p:cNvSpPr>
            <a:spLocks noGrp="1"/>
          </p:cNvSpPr>
          <p:nvPr>
            <p:ph type="body" idx="1"/>
          </p:nvPr>
        </p:nvSpPr>
        <p:spPr/>
        <p:txBody>
          <a:bodyPr/>
          <a:lstStyle/>
          <a:p>
            <a:r>
              <a:rPr lang="en-US" dirty="0" smtClean="0"/>
              <a:t>Basic JavaScript</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54</a:t>
            </a:fld>
            <a:endParaRPr lang="en-US"/>
          </a:p>
        </p:txBody>
      </p:sp>
    </p:spTree>
    <p:extLst>
      <p:ext uri="{BB962C8B-B14F-4D97-AF65-F5344CB8AC3E}">
        <p14:creationId xmlns:p14="http://schemas.microsoft.com/office/powerpoint/2010/main" val="2087883500"/>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JavaScript to </a:t>
            </a:r>
            <a:r>
              <a:rPr lang="en-US" dirty="0" err="1" smtClean="0"/>
              <a:t>Weebly</a:t>
            </a:r>
            <a:endParaRPr lang="en-US" dirty="0"/>
          </a:p>
        </p:txBody>
      </p:sp>
      <p:sp>
        <p:nvSpPr>
          <p:cNvPr id="3" name="Content Placeholder 2"/>
          <p:cNvSpPr>
            <a:spLocks noGrp="1"/>
          </p:cNvSpPr>
          <p:nvPr>
            <p:ph idx="1"/>
          </p:nvPr>
        </p:nvSpPr>
        <p:spPr/>
        <p:txBody>
          <a:bodyPr/>
          <a:lstStyle/>
          <a:p>
            <a:r>
              <a:rPr lang="en-US" dirty="0" smtClean="0"/>
              <a:t>Use the </a:t>
            </a:r>
            <a:r>
              <a:rPr lang="en-US" b="1" dirty="0" smtClean="0"/>
              <a:t>Embed Code </a:t>
            </a:r>
            <a:r>
              <a:rPr lang="en-US" dirty="0" smtClean="0"/>
              <a:t>widget to custom HTML and JavaScript to a </a:t>
            </a:r>
            <a:r>
              <a:rPr lang="en-US" i="1" dirty="0" smtClean="0"/>
              <a:t>Weebly</a:t>
            </a:r>
            <a:r>
              <a:rPr lang="en-US" dirty="0" smtClean="0"/>
              <a:t> page:</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55</a:t>
            </a:fld>
            <a:endParaRPr lang="en-US"/>
          </a:p>
        </p:txBody>
      </p:sp>
      <p:pic>
        <p:nvPicPr>
          <p:cNvPr id="7" name="Picture 6"/>
          <p:cNvPicPr>
            <a:picLocks noChangeAspect="1"/>
          </p:cNvPicPr>
          <p:nvPr/>
        </p:nvPicPr>
        <p:blipFill>
          <a:blip r:embed="rId2"/>
          <a:stretch>
            <a:fillRect/>
          </a:stretch>
        </p:blipFill>
        <p:spPr>
          <a:xfrm>
            <a:off x="2667000" y="4114800"/>
            <a:ext cx="5867400" cy="1480674"/>
          </a:xfrm>
          <a:prstGeom prst="rect">
            <a:avLst/>
          </a:prstGeom>
        </p:spPr>
      </p:pic>
      <p:pic>
        <p:nvPicPr>
          <p:cNvPr id="9" name="Picture 8"/>
          <p:cNvPicPr>
            <a:picLocks noChangeAspect="1"/>
          </p:cNvPicPr>
          <p:nvPr/>
        </p:nvPicPr>
        <p:blipFill>
          <a:blip r:embed="rId3"/>
          <a:stretch>
            <a:fillRect/>
          </a:stretch>
        </p:blipFill>
        <p:spPr>
          <a:xfrm>
            <a:off x="990600" y="3048000"/>
            <a:ext cx="1050314" cy="895350"/>
          </a:xfrm>
          <a:prstGeom prst="rect">
            <a:avLst/>
          </a:prstGeom>
        </p:spPr>
      </p:pic>
      <p:sp>
        <p:nvSpPr>
          <p:cNvPr id="10" name="Freeform 9"/>
          <p:cNvSpPr/>
          <p:nvPr/>
        </p:nvSpPr>
        <p:spPr>
          <a:xfrm rot="21340880">
            <a:off x="1447800" y="4038600"/>
            <a:ext cx="1295401" cy="1099457"/>
          </a:xfrm>
          <a:custGeom>
            <a:avLst/>
            <a:gdLst>
              <a:gd name="connsiteX0" fmla="*/ 8285 w 1276471"/>
              <a:gd name="connsiteY0" fmla="*/ 0 h 1094014"/>
              <a:gd name="connsiteX1" fmla="*/ 30057 w 1276471"/>
              <a:gd name="connsiteY1" fmla="*/ 424543 h 1094014"/>
              <a:gd name="connsiteX2" fmla="*/ 253214 w 1276471"/>
              <a:gd name="connsiteY2" fmla="*/ 756557 h 1094014"/>
              <a:gd name="connsiteX3" fmla="*/ 530800 w 1276471"/>
              <a:gd name="connsiteY3" fmla="*/ 941614 h 1094014"/>
              <a:gd name="connsiteX4" fmla="*/ 960785 w 1276471"/>
              <a:gd name="connsiteY4" fmla="*/ 1055914 h 1094014"/>
              <a:gd name="connsiteX5" fmla="*/ 1276471 w 1276471"/>
              <a:gd name="connsiteY5" fmla="*/ 1094014 h 1094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76471" h="1094014">
                <a:moveTo>
                  <a:pt x="8285" y="0"/>
                </a:moveTo>
                <a:cubicBezTo>
                  <a:pt x="-1240" y="149225"/>
                  <a:pt x="-10764" y="298450"/>
                  <a:pt x="30057" y="424543"/>
                </a:cubicBezTo>
                <a:cubicBezTo>
                  <a:pt x="70878" y="550636"/>
                  <a:pt x="169757" y="670379"/>
                  <a:pt x="253214" y="756557"/>
                </a:cubicBezTo>
                <a:cubicBezTo>
                  <a:pt x="336671" y="842736"/>
                  <a:pt x="412872" y="891721"/>
                  <a:pt x="530800" y="941614"/>
                </a:cubicBezTo>
                <a:cubicBezTo>
                  <a:pt x="648728" y="991507"/>
                  <a:pt x="836507" y="1030514"/>
                  <a:pt x="960785" y="1055914"/>
                </a:cubicBezTo>
                <a:cubicBezTo>
                  <a:pt x="1085064" y="1081314"/>
                  <a:pt x="1180767" y="1087664"/>
                  <a:pt x="1276471" y="1094014"/>
                </a:cubicBezTo>
              </a:path>
            </a:pathLst>
          </a:custGeom>
          <a:noFill/>
          <a:ln>
            <a:solidFill>
              <a:schemeClr val="bg1">
                <a:lumMod val="65000"/>
              </a:schemeClr>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2685822"/>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JavaScript</a:t>
            </a:r>
            <a:endParaRPr lang="en-US" dirty="0"/>
          </a:p>
        </p:txBody>
      </p:sp>
      <p:sp>
        <p:nvSpPr>
          <p:cNvPr id="3" name="Content Placeholder 2"/>
          <p:cNvSpPr>
            <a:spLocks noGrp="1"/>
          </p:cNvSpPr>
          <p:nvPr>
            <p:ph idx="1"/>
          </p:nvPr>
        </p:nvSpPr>
        <p:spPr/>
        <p:txBody>
          <a:bodyPr>
            <a:normAutofit/>
          </a:bodyPr>
          <a:lstStyle/>
          <a:p>
            <a:r>
              <a:rPr lang="en-US" sz="2000" dirty="0" smtClean="0"/>
              <a:t>You need to publish your </a:t>
            </a:r>
            <a:r>
              <a:rPr lang="en-US" sz="2000" i="1" dirty="0" err="1" smtClean="0"/>
              <a:t>Weebly</a:t>
            </a:r>
            <a:r>
              <a:rPr lang="en-US" sz="2000" dirty="0" smtClean="0"/>
              <a:t> site in order to run JavaScript.</a:t>
            </a:r>
          </a:p>
          <a:p>
            <a:r>
              <a:rPr lang="en-US" sz="2000" dirty="0" smtClean="0"/>
              <a:t>Use the online HTML Editor to develop your JavaScript and then paste it into </a:t>
            </a:r>
            <a:r>
              <a:rPr lang="en-US" sz="2000" i="1" dirty="0" err="1" smtClean="0"/>
              <a:t>Weebly</a:t>
            </a:r>
            <a:r>
              <a:rPr lang="en-US" sz="2000" dirty="0" smtClean="0"/>
              <a:t>.</a:t>
            </a:r>
            <a:endParaRPr lang="en-US" sz="2000"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56</a:t>
            </a:fld>
            <a:endParaRPr lang="en-US"/>
          </a:p>
        </p:txBody>
      </p:sp>
      <p:pic>
        <p:nvPicPr>
          <p:cNvPr id="7" name="Picture 6"/>
          <p:cNvPicPr>
            <a:picLocks noChangeAspect="1"/>
          </p:cNvPicPr>
          <p:nvPr/>
        </p:nvPicPr>
        <p:blipFill>
          <a:blip r:embed="rId2"/>
          <a:stretch>
            <a:fillRect/>
          </a:stretch>
        </p:blipFill>
        <p:spPr>
          <a:xfrm>
            <a:off x="1066800" y="2895600"/>
            <a:ext cx="5065534" cy="3200400"/>
          </a:xfrm>
          <a:prstGeom prst="rect">
            <a:avLst/>
          </a:prstGeom>
        </p:spPr>
      </p:pic>
    </p:spTree>
    <p:extLst>
      <p:ext uri="{BB962C8B-B14F-4D97-AF65-F5344CB8AC3E}">
        <p14:creationId xmlns:p14="http://schemas.microsoft.com/office/powerpoint/2010/main" val="2218766730"/>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pPr algn="ctr"/>
            <a:r>
              <a:rPr lang="en-US" sz="2800" dirty="0" smtClean="0">
                <a:solidFill>
                  <a:schemeClr val="accent6">
                    <a:lumMod val="50000"/>
                  </a:schemeClr>
                </a:solidFill>
              </a:rPr>
              <a:t>Summary, Review, &amp; Questions…</a:t>
            </a:r>
            <a:endParaRPr lang="en-US" sz="2800" dirty="0">
              <a:solidFill>
                <a:schemeClr val="accent6">
                  <a:lumMod val="50000"/>
                </a:schemeClr>
              </a:solidFill>
            </a:endParaRPr>
          </a:p>
        </p:txBody>
      </p:sp>
      <p:sp>
        <p:nvSpPr>
          <p:cNvPr id="8" name="Text Placeholder 7"/>
          <p:cNvSpPr>
            <a:spLocks noGrp="1"/>
          </p:cNvSpPr>
          <p:nvPr>
            <p:ph type="body" sz="half" idx="2"/>
          </p:nvPr>
        </p:nvSpPr>
        <p:spPr/>
        <p:txBody>
          <a:bodyPr/>
          <a:lstStyle/>
          <a:p>
            <a:pPr algn="ctr"/>
            <a:endParaRPr lang="en-US"/>
          </a:p>
        </p:txBody>
      </p:sp>
      <p:pic>
        <p:nvPicPr>
          <p:cNvPr id="1026" name="Picture 2" descr="C:\Users\Martin Schedlbauer\AppData\Local\Microsoft\Windows\Temporary Internet Files\Content.IE5\RQ7Z4LXW\MC90044142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5694" y="457200"/>
            <a:ext cx="3657143" cy="3657143"/>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smtClean="0"/>
              <a:t>IS1500</a:t>
            </a:r>
            <a:endParaRPr lang="en-US"/>
          </a:p>
        </p:txBody>
      </p:sp>
      <p:sp>
        <p:nvSpPr>
          <p:cNvPr id="3" name="Footer Placeholder 2"/>
          <p:cNvSpPr>
            <a:spLocks noGrp="1"/>
          </p:cNvSpPr>
          <p:nvPr>
            <p:ph type="ftr" sz="quarter" idx="11"/>
          </p:nvPr>
        </p:nvSpPr>
        <p:spPr/>
        <p:txBody>
          <a:bodyPr/>
          <a:lstStyle/>
          <a:p>
            <a:r>
              <a:rPr lang="en-US" smtClean="0"/>
              <a:t>Basic JavaScript</a:t>
            </a:r>
            <a:endParaRPr lang="en-US"/>
          </a:p>
        </p:txBody>
      </p:sp>
      <p:sp>
        <p:nvSpPr>
          <p:cNvPr id="7" name="Slide Number Placeholder 6"/>
          <p:cNvSpPr>
            <a:spLocks noGrp="1"/>
          </p:cNvSpPr>
          <p:nvPr>
            <p:ph type="sldNum" sz="quarter" idx="12"/>
          </p:nvPr>
        </p:nvSpPr>
        <p:spPr/>
        <p:txBody>
          <a:bodyPr/>
          <a:lstStyle/>
          <a:p>
            <a:fld id="{C0F4FBFA-1248-4AAF-9253-30F121885773}" type="slidenum">
              <a:rPr lang="en-US" smtClean="0"/>
              <a:t>57</a:t>
            </a:fld>
            <a:endParaRPr lang="en-US"/>
          </a:p>
        </p:txBody>
      </p:sp>
    </p:spTree>
    <p:extLst>
      <p:ext uri="{BB962C8B-B14F-4D97-AF65-F5344CB8AC3E}">
        <p14:creationId xmlns:p14="http://schemas.microsoft.com/office/powerpoint/2010/main" val="173407352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JavaScript Essentials</a:t>
            </a:r>
            <a:endParaRPr lang="en-US" dirty="0"/>
          </a:p>
        </p:txBody>
      </p:sp>
      <p:sp>
        <p:nvSpPr>
          <p:cNvPr id="3" name="Content Placeholder 2"/>
          <p:cNvSpPr>
            <a:spLocks noGrp="1"/>
          </p:cNvSpPr>
          <p:nvPr>
            <p:ph idx="1"/>
          </p:nvPr>
        </p:nvSpPr>
        <p:spPr/>
        <p:txBody>
          <a:bodyPr/>
          <a:lstStyle/>
          <a:p>
            <a:r>
              <a:rPr lang="en-US" dirty="0" smtClean="0"/>
              <a:t>JavaScript code must be placed into a &lt;</a:t>
            </a:r>
            <a:r>
              <a:rPr lang="en-US" i="1" dirty="0" smtClean="0"/>
              <a:t>script</a:t>
            </a:r>
            <a:r>
              <a:rPr lang="en-US" dirty="0" smtClean="0"/>
              <a:t>&gt; section.</a:t>
            </a:r>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6</a:t>
            </a:fld>
            <a:endParaRPr lang="en-US"/>
          </a:p>
        </p:txBody>
      </p:sp>
      <p:sp>
        <p:nvSpPr>
          <p:cNvPr id="7" name="Rectangle 6"/>
          <p:cNvSpPr/>
          <p:nvPr/>
        </p:nvSpPr>
        <p:spPr>
          <a:xfrm>
            <a:off x="1143000" y="2819400"/>
            <a:ext cx="6477000" cy="2031325"/>
          </a:xfrm>
          <a:prstGeom prst="rect">
            <a:avLst/>
          </a:prstGeom>
          <a:solidFill>
            <a:schemeClr val="bg2"/>
          </a:solidFill>
        </p:spPr>
        <p:txBody>
          <a:bodyPr wrap="square">
            <a:spAutoFit/>
          </a:bodyPr>
          <a:lstStyle/>
          <a:p>
            <a:r>
              <a:rPr lang="en-US" dirty="0"/>
              <a:t>&lt;p&gt;</a:t>
            </a:r>
          </a:p>
          <a:p>
            <a:r>
              <a:rPr lang="en-US" dirty="0"/>
              <a:t>JavaScript can write directly into the HTML output stream:</a:t>
            </a:r>
          </a:p>
          <a:p>
            <a:r>
              <a:rPr lang="en-US" dirty="0"/>
              <a:t>&lt;/p&gt;</a:t>
            </a:r>
          </a:p>
          <a:p>
            <a:endParaRPr lang="en-US" dirty="0"/>
          </a:p>
          <a:p>
            <a:r>
              <a:rPr lang="en-US" b="1" dirty="0">
                <a:solidFill>
                  <a:schemeClr val="accent2">
                    <a:lumMod val="75000"/>
                  </a:schemeClr>
                </a:solidFill>
              </a:rPr>
              <a:t>&lt;script&gt;</a:t>
            </a:r>
          </a:p>
          <a:p>
            <a:r>
              <a:rPr lang="en-US" b="1" dirty="0" err="1">
                <a:solidFill>
                  <a:schemeClr val="accent2">
                    <a:lumMod val="75000"/>
                  </a:schemeClr>
                </a:solidFill>
              </a:rPr>
              <a:t>document.write</a:t>
            </a:r>
            <a:r>
              <a:rPr lang="en-US" b="1" dirty="0">
                <a:solidFill>
                  <a:schemeClr val="accent2">
                    <a:lumMod val="75000"/>
                  </a:schemeClr>
                </a:solidFill>
              </a:rPr>
              <a:t>("&lt;p&gt;This is a paragraph.&lt;/p&gt;");</a:t>
            </a:r>
          </a:p>
          <a:p>
            <a:r>
              <a:rPr lang="en-US" b="1" dirty="0">
                <a:solidFill>
                  <a:schemeClr val="accent2">
                    <a:lumMod val="75000"/>
                  </a:schemeClr>
                </a:solidFill>
              </a:rPr>
              <a:t>&lt;/script&gt;</a:t>
            </a:r>
          </a:p>
        </p:txBody>
      </p:sp>
      <p:pic>
        <p:nvPicPr>
          <p:cNvPr id="8" name="Picture 7"/>
          <p:cNvPicPr>
            <a:picLocks noChangeAspect="1"/>
          </p:cNvPicPr>
          <p:nvPr/>
        </p:nvPicPr>
        <p:blipFill>
          <a:blip r:embed="rId2"/>
          <a:stretch>
            <a:fillRect/>
          </a:stretch>
        </p:blipFill>
        <p:spPr>
          <a:xfrm>
            <a:off x="2743200" y="5105400"/>
            <a:ext cx="4927600" cy="850900"/>
          </a:xfrm>
          <a:prstGeom prst="rect">
            <a:avLst/>
          </a:prstGeom>
          <a:ln>
            <a:solidFill>
              <a:schemeClr val="tx1"/>
            </a:solidFill>
          </a:ln>
        </p:spPr>
      </p:pic>
    </p:spTree>
    <p:extLst>
      <p:ext uri="{BB962C8B-B14F-4D97-AF65-F5344CB8AC3E}">
        <p14:creationId xmlns:p14="http://schemas.microsoft.com/office/powerpoint/2010/main" val="304826555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JavaScript and HTML Elements</a:t>
            </a:r>
            <a:endParaRPr lang="en-US" dirty="0"/>
          </a:p>
        </p:txBody>
      </p:sp>
      <p:sp>
        <p:nvSpPr>
          <p:cNvPr id="3" name="Content Placeholder 2"/>
          <p:cNvSpPr>
            <a:spLocks noGrp="1"/>
          </p:cNvSpPr>
          <p:nvPr>
            <p:ph idx="1"/>
          </p:nvPr>
        </p:nvSpPr>
        <p:spPr/>
        <p:txBody>
          <a:bodyPr/>
          <a:lstStyle/>
          <a:p>
            <a:r>
              <a:rPr lang="en-US" dirty="0" smtClean="0"/>
              <a:t>JavaScript can change HTML elements:</a:t>
            </a:r>
            <a:endParaRPr lang="en-US" dirty="0"/>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7</a:t>
            </a:fld>
            <a:endParaRPr lang="en-US"/>
          </a:p>
        </p:txBody>
      </p:sp>
      <p:sp>
        <p:nvSpPr>
          <p:cNvPr id="7" name="Rectangle 6"/>
          <p:cNvSpPr/>
          <p:nvPr/>
        </p:nvSpPr>
        <p:spPr>
          <a:xfrm>
            <a:off x="1143000" y="2667000"/>
            <a:ext cx="7086600" cy="2308324"/>
          </a:xfrm>
          <a:prstGeom prst="rect">
            <a:avLst/>
          </a:prstGeom>
          <a:solidFill>
            <a:schemeClr val="bg2"/>
          </a:solidFill>
        </p:spPr>
        <p:txBody>
          <a:bodyPr wrap="square">
            <a:spAutoFit/>
          </a:bodyPr>
          <a:lstStyle/>
          <a:p>
            <a:r>
              <a:rPr lang="en-US" dirty="0"/>
              <a:t>&lt;p </a:t>
            </a:r>
            <a:r>
              <a:rPr lang="en-US" b="1" dirty="0"/>
              <a:t>id="</a:t>
            </a:r>
            <a:r>
              <a:rPr lang="en-US" b="1" u="sng" dirty="0"/>
              <a:t>demo</a:t>
            </a:r>
            <a:r>
              <a:rPr lang="en-US" b="1" dirty="0"/>
              <a:t>"</a:t>
            </a:r>
            <a:r>
              <a:rPr lang="en-US" dirty="0"/>
              <a:t>&gt;</a:t>
            </a:r>
          </a:p>
          <a:p>
            <a:r>
              <a:rPr lang="en-US" dirty="0" smtClean="0"/>
              <a:t>JavaScript can </a:t>
            </a:r>
            <a:r>
              <a:rPr lang="en-US" dirty="0"/>
              <a:t>change the content of an HTML element.</a:t>
            </a:r>
          </a:p>
          <a:p>
            <a:r>
              <a:rPr lang="en-US" dirty="0"/>
              <a:t>&lt;/p&gt;</a:t>
            </a:r>
          </a:p>
          <a:p>
            <a:endParaRPr lang="en-US" dirty="0"/>
          </a:p>
          <a:p>
            <a:r>
              <a:rPr lang="en-US" b="1" dirty="0">
                <a:solidFill>
                  <a:schemeClr val="accent2">
                    <a:lumMod val="75000"/>
                  </a:schemeClr>
                </a:solidFill>
              </a:rPr>
              <a:t>&lt;script&gt;</a:t>
            </a:r>
          </a:p>
          <a:p>
            <a:r>
              <a:rPr lang="en-US" b="1" dirty="0">
                <a:solidFill>
                  <a:schemeClr val="accent2">
                    <a:lumMod val="75000"/>
                  </a:schemeClr>
                </a:solidFill>
              </a:rPr>
              <a:t>x=</a:t>
            </a:r>
            <a:r>
              <a:rPr lang="en-US" b="1" dirty="0" err="1">
                <a:solidFill>
                  <a:schemeClr val="accent2">
                    <a:lumMod val="75000"/>
                  </a:schemeClr>
                </a:solidFill>
              </a:rPr>
              <a:t>document.getElementById</a:t>
            </a:r>
            <a:r>
              <a:rPr lang="en-US" b="1" dirty="0">
                <a:solidFill>
                  <a:schemeClr val="accent2">
                    <a:lumMod val="75000"/>
                  </a:schemeClr>
                </a:solidFill>
              </a:rPr>
              <a:t>("</a:t>
            </a:r>
            <a:r>
              <a:rPr lang="en-US" b="1" u="sng" dirty="0">
                <a:solidFill>
                  <a:schemeClr val="accent2">
                    <a:lumMod val="75000"/>
                  </a:schemeClr>
                </a:solidFill>
              </a:rPr>
              <a:t>demo</a:t>
            </a:r>
            <a:r>
              <a:rPr lang="en-US" b="1" dirty="0">
                <a:solidFill>
                  <a:schemeClr val="accent2">
                    <a:lumMod val="75000"/>
                  </a:schemeClr>
                </a:solidFill>
              </a:rPr>
              <a:t>"); </a:t>
            </a:r>
            <a:r>
              <a:rPr lang="en-US" b="1" dirty="0" smtClean="0">
                <a:solidFill>
                  <a:schemeClr val="accent2">
                    <a:lumMod val="75000"/>
                  </a:schemeClr>
                </a:solidFill>
              </a:rPr>
              <a:t>      // </a:t>
            </a:r>
            <a:r>
              <a:rPr lang="en-US" b="1" dirty="0">
                <a:solidFill>
                  <a:schemeClr val="accent2">
                    <a:lumMod val="75000"/>
                  </a:schemeClr>
                </a:solidFill>
              </a:rPr>
              <a:t>Find an element</a:t>
            </a:r>
          </a:p>
          <a:p>
            <a:r>
              <a:rPr lang="en-US" b="1" dirty="0" err="1">
                <a:solidFill>
                  <a:schemeClr val="accent2">
                    <a:lumMod val="75000"/>
                  </a:schemeClr>
                </a:solidFill>
              </a:rPr>
              <a:t>x.innerHTML</a:t>
            </a:r>
            <a:r>
              <a:rPr lang="en-US" b="1" dirty="0">
                <a:solidFill>
                  <a:schemeClr val="accent2">
                    <a:lumMod val="75000"/>
                  </a:schemeClr>
                </a:solidFill>
              </a:rPr>
              <a:t>="Hello";              </a:t>
            </a:r>
            <a:r>
              <a:rPr lang="en-US" b="1" dirty="0" smtClean="0">
                <a:solidFill>
                  <a:schemeClr val="accent2">
                    <a:lumMod val="75000"/>
                  </a:schemeClr>
                </a:solidFill>
              </a:rPr>
              <a:t>                       </a:t>
            </a:r>
            <a:r>
              <a:rPr lang="en-US" b="1" dirty="0">
                <a:solidFill>
                  <a:schemeClr val="accent2">
                    <a:lumMod val="75000"/>
                  </a:schemeClr>
                </a:solidFill>
              </a:rPr>
              <a:t>// Change the content</a:t>
            </a:r>
          </a:p>
          <a:p>
            <a:r>
              <a:rPr lang="en-US" b="1" dirty="0">
                <a:solidFill>
                  <a:schemeClr val="accent2">
                    <a:lumMod val="75000"/>
                  </a:schemeClr>
                </a:solidFill>
              </a:rPr>
              <a:t>&lt;/script&gt;</a:t>
            </a:r>
          </a:p>
        </p:txBody>
      </p:sp>
    </p:spTree>
    <p:extLst>
      <p:ext uri="{BB962C8B-B14F-4D97-AF65-F5344CB8AC3E}">
        <p14:creationId xmlns:p14="http://schemas.microsoft.com/office/powerpoint/2010/main" val="2435769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JavaScript Functions</a:t>
            </a:r>
            <a:endParaRPr lang="en-US" dirty="0"/>
          </a:p>
        </p:txBody>
      </p:sp>
      <p:sp>
        <p:nvSpPr>
          <p:cNvPr id="3" name="Content Placeholder 2"/>
          <p:cNvSpPr>
            <a:spLocks noGrp="1"/>
          </p:cNvSpPr>
          <p:nvPr>
            <p:ph idx="1"/>
          </p:nvPr>
        </p:nvSpPr>
        <p:spPr/>
        <p:txBody>
          <a:bodyPr>
            <a:normAutofit lnSpcReduction="10000"/>
          </a:bodyPr>
          <a:lstStyle/>
          <a:p>
            <a:r>
              <a:rPr lang="en-US" dirty="0" smtClean="0"/>
              <a:t>Code is generally organized into </a:t>
            </a:r>
            <a:r>
              <a:rPr lang="en-US" b="1" dirty="0" smtClean="0"/>
              <a:t>functions</a:t>
            </a:r>
            <a:r>
              <a:rPr lang="en-US" dirty="0" smtClean="0"/>
              <a:t>, which act like mini programs.</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Functions must be called; otherwise the code in the function does not execute.</a:t>
            </a:r>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8</a:t>
            </a:fld>
            <a:endParaRPr lang="en-US"/>
          </a:p>
        </p:txBody>
      </p:sp>
      <p:sp>
        <p:nvSpPr>
          <p:cNvPr id="7" name="Rectangle 6"/>
          <p:cNvSpPr/>
          <p:nvPr/>
        </p:nvSpPr>
        <p:spPr>
          <a:xfrm>
            <a:off x="1066800" y="2667000"/>
            <a:ext cx="7086600" cy="2031325"/>
          </a:xfrm>
          <a:prstGeom prst="rect">
            <a:avLst/>
          </a:prstGeom>
          <a:solidFill>
            <a:schemeClr val="bg2"/>
          </a:solidFill>
        </p:spPr>
        <p:txBody>
          <a:bodyPr wrap="square">
            <a:spAutoFit/>
          </a:bodyPr>
          <a:lstStyle/>
          <a:p>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a:p>
            <a:r>
              <a:rPr lang="en-US" b="1" dirty="0">
                <a:solidFill>
                  <a:schemeClr val="accent2">
                    <a:lumMod val="75000"/>
                  </a:schemeClr>
                </a:solidFill>
                <a:latin typeface="Courier New" panose="02070309020205020404" pitchFamily="49" charset="0"/>
                <a:cs typeface="Courier New" panose="02070309020205020404" pitchFamily="49" charset="0"/>
              </a:rPr>
              <a:t>f</a:t>
            </a:r>
            <a:r>
              <a:rPr lang="en-US" b="1" dirty="0" smtClean="0">
                <a:solidFill>
                  <a:schemeClr val="accent2">
                    <a:lumMod val="75000"/>
                  </a:schemeClr>
                </a:solidFill>
                <a:latin typeface="Courier New" panose="02070309020205020404" pitchFamily="49" charset="0"/>
                <a:cs typeface="Courier New" panose="02070309020205020404" pitchFamily="49" charset="0"/>
              </a:rPr>
              <a:t>unction </a:t>
            </a:r>
            <a:r>
              <a:rPr lang="en-US" b="1" i="1" dirty="0" err="1" smtClean="0">
                <a:solidFill>
                  <a:schemeClr val="accent2">
                    <a:lumMod val="75000"/>
                  </a:schemeClr>
                </a:solidFill>
                <a:latin typeface="Courier New" panose="02070309020205020404" pitchFamily="49" charset="0"/>
                <a:cs typeface="Courier New" panose="02070309020205020404" pitchFamily="49" charset="0"/>
              </a:rPr>
              <a:t>functionName</a:t>
            </a:r>
            <a:r>
              <a:rPr lang="en-US" b="1" dirty="0" smtClean="0">
                <a:solidFill>
                  <a:schemeClr val="accent2">
                    <a:lumMod val="75000"/>
                  </a:schemeClr>
                </a:solidFill>
                <a:latin typeface="Courier New" panose="02070309020205020404" pitchFamily="49" charset="0"/>
                <a:cs typeface="Courier New" panose="02070309020205020404" pitchFamily="49" charset="0"/>
              </a:rPr>
              <a:t> ()</a:t>
            </a:r>
          </a:p>
          <a:p>
            <a:r>
              <a:rPr lang="en-US" b="1" dirty="0" smtClean="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a:t>
            </a:r>
          </a:p>
          <a:p>
            <a:r>
              <a:rPr lang="en-US" b="1" dirty="0">
                <a:solidFill>
                  <a:schemeClr val="accent2">
                    <a:lumMod val="75000"/>
                  </a:schemeClr>
                </a:solidFill>
                <a:latin typeface="Courier New" panose="02070309020205020404" pitchFamily="49" charset="0"/>
                <a:cs typeface="Courier New" panose="02070309020205020404" pitchFamily="49" charset="0"/>
              </a:rPr>
              <a:t>&lt;/script&gt;</a:t>
            </a:r>
          </a:p>
        </p:txBody>
      </p:sp>
    </p:spTree>
    <p:extLst>
      <p:ext uri="{BB962C8B-B14F-4D97-AF65-F5344CB8AC3E}">
        <p14:creationId xmlns:p14="http://schemas.microsoft.com/office/powerpoint/2010/main" val="237277307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Function</a:t>
            </a:r>
            <a:endParaRPr lang="en-US" dirty="0"/>
          </a:p>
        </p:txBody>
      </p:sp>
      <p:sp>
        <p:nvSpPr>
          <p:cNvPr id="3" name="Content Placeholder 2"/>
          <p:cNvSpPr>
            <a:spLocks noGrp="1"/>
          </p:cNvSpPr>
          <p:nvPr>
            <p:ph idx="1"/>
          </p:nvPr>
        </p:nvSpPr>
        <p:spPr/>
        <p:txBody>
          <a:bodyPr>
            <a:normAutofit fontScale="92500"/>
          </a:bodyPr>
          <a:lstStyle/>
          <a:p>
            <a:r>
              <a:rPr lang="en-US" dirty="0"/>
              <a:t>A JavaScript function is defined with the keyword </a:t>
            </a:r>
            <a:r>
              <a:rPr lang="en-US" b="1" dirty="0" smtClean="0"/>
              <a:t>function.</a:t>
            </a:r>
          </a:p>
          <a:p>
            <a:r>
              <a:rPr lang="en-US" dirty="0" smtClean="0"/>
              <a:t>After the name comes the parameter list that contains any input data that is passed to the function. </a:t>
            </a:r>
          </a:p>
          <a:p>
            <a:pPr lvl="1"/>
            <a:r>
              <a:rPr lang="en-US" dirty="0" smtClean="0"/>
              <a:t>In the simplest case there are none, but the list must still be specified as </a:t>
            </a:r>
            <a:r>
              <a:rPr lang="en-US" b="1" dirty="0" smtClean="0"/>
              <a:t>()</a:t>
            </a:r>
            <a:r>
              <a:rPr lang="en-US" dirty="0" smtClean="0"/>
              <a:t>.</a:t>
            </a:r>
          </a:p>
          <a:p>
            <a:r>
              <a:rPr lang="en-US" dirty="0" smtClean="0"/>
              <a:t>The “body” of the function contains the code that is run. It must be within curly braces </a:t>
            </a:r>
            <a:r>
              <a:rPr lang="en-US" b="1" dirty="0" smtClean="0"/>
              <a:t>{</a:t>
            </a:r>
            <a:r>
              <a:rPr lang="en-US" dirty="0" smtClean="0"/>
              <a:t> and </a:t>
            </a:r>
            <a:r>
              <a:rPr lang="en-US" b="1" dirty="0" smtClean="0"/>
              <a:t>}</a:t>
            </a:r>
            <a:r>
              <a:rPr lang="en-US" dirty="0" smtClean="0"/>
              <a:t>.</a:t>
            </a:r>
          </a:p>
        </p:txBody>
      </p:sp>
      <p:sp>
        <p:nvSpPr>
          <p:cNvPr id="4" name="Date Placeholder 3"/>
          <p:cNvSpPr>
            <a:spLocks noGrp="1"/>
          </p:cNvSpPr>
          <p:nvPr>
            <p:ph type="dt" sz="half" idx="10"/>
          </p:nvPr>
        </p:nvSpPr>
        <p:spPr/>
        <p:txBody>
          <a:bodyPr/>
          <a:lstStyle/>
          <a:p>
            <a:r>
              <a:rPr lang="en-US" smtClean="0"/>
              <a:t>IS1500</a:t>
            </a:r>
            <a:endParaRPr lang="en-US"/>
          </a:p>
        </p:txBody>
      </p:sp>
      <p:sp>
        <p:nvSpPr>
          <p:cNvPr id="5" name="Footer Placeholder 4"/>
          <p:cNvSpPr>
            <a:spLocks noGrp="1"/>
          </p:cNvSpPr>
          <p:nvPr>
            <p:ph type="ftr" sz="quarter" idx="11"/>
          </p:nvPr>
        </p:nvSpPr>
        <p:spPr/>
        <p:txBody>
          <a:bodyPr/>
          <a:lstStyle/>
          <a:p>
            <a:r>
              <a:rPr lang="en-US" smtClean="0"/>
              <a:t>Basic JavaScript</a:t>
            </a:r>
            <a:endParaRPr lang="en-US"/>
          </a:p>
        </p:txBody>
      </p:sp>
      <p:sp>
        <p:nvSpPr>
          <p:cNvPr id="6" name="Slide Number Placeholder 5"/>
          <p:cNvSpPr>
            <a:spLocks noGrp="1"/>
          </p:cNvSpPr>
          <p:nvPr>
            <p:ph type="sldNum" sz="quarter" idx="12"/>
          </p:nvPr>
        </p:nvSpPr>
        <p:spPr/>
        <p:txBody>
          <a:bodyPr/>
          <a:lstStyle/>
          <a:p>
            <a:fld id="{C0F4FBFA-1248-4AAF-9253-30F121885773}" type="slidenum">
              <a:rPr lang="en-US" smtClean="0"/>
              <a:t>9</a:t>
            </a:fld>
            <a:endParaRPr lang="en-US"/>
          </a:p>
        </p:txBody>
      </p:sp>
    </p:spTree>
    <p:extLst>
      <p:ext uri="{BB962C8B-B14F-4D97-AF65-F5344CB8AC3E}">
        <p14:creationId xmlns:p14="http://schemas.microsoft.com/office/powerpoint/2010/main" val="3133582284"/>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b5efd1f28d6162701b28edc43b99f7b6b942d0f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15383</TotalTime>
  <Words>3498</Words>
  <Application>Microsoft Macintosh PowerPoint</Application>
  <PresentationFormat>On-screen Show (4:3)</PresentationFormat>
  <Paragraphs>644</Paragraphs>
  <Slides>57</Slides>
  <Notes>3</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IS1500: Introduction to Web Development</vt:lpstr>
      <vt:lpstr>JavaScript Essentials</vt:lpstr>
      <vt:lpstr>What is JavaScript?</vt:lpstr>
      <vt:lpstr>JavaScript and Web Development</vt:lpstr>
      <vt:lpstr>What Can JavaScript Do?</vt:lpstr>
      <vt:lpstr>JavaScript Essentials</vt:lpstr>
      <vt:lpstr>JavaScript and HTML Elements</vt:lpstr>
      <vt:lpstr>JavaScript Functions</vt:lpstr>
      <vt:lpstr>Components of a Function</vt:lpstr>
      <vt:lpstr>Function Names</vt:lpstr>
      <vt:lpstr>Function Naming Best Practices</vt:lpstr>
      <vt:lpstr>JavaScript Events</vt:lpstr>
      <vt:lpstr>Button Events</vt:lpstr>
      <vt:lpstr>Example: Hello World!</vt:lpstr>
      <vt:lpstr>The alert() Function</vt:lpstr>
      <vt:lpstr>Other HTML Elements with Events</vt:lpstr>
      <vt:lpstr>Common Questions</vt:lpstr>
      <vt:lpstr>JavaScript Statements</vt:lpstr>
      <vt:lpstr>Variables</vt:lpstr>
      <vt:lpstr>Example of Variables Declarations</vt:lpstr>
      <vt:lpstr>Example of Variables Declarations</vt:lpstr>
      <vt:lpstr>Variable Scope</vt:lpstr>
      <vt:lpstr>Global vs Local Variables</vt:lpstr>
      <vt:lpstr>Scope: Local vs Global</vt:lpstr>
      <vt:lpstr>Comments</vt:lpstr>
      <vt:lpstr>Separating Statements</vt:lpstr>
      <vt:lpstr>Initializing Variables</vt:lpstr>
      <vt:lpstr>Arithmetic Operators</vt:lpstr>
      <vt:lpstr>JavaScript: if</vt:lpstr>
      <vt:lpstr>JavaScript: if-else</vt:lpstr>
      <vt:lpstr>Example: if Statement</vt:lpstr>
      <vt:lpstr>Example: If-Else</vt:lpstr>
      <vt:lpstr>Logical Operators</vt:lpstr>
      <vt:lpstr>Relational Operators</vt:lpstr>
      <vt:lpstr>Example: Relational Operators</vt:lpstr>
      <vt:lpstr>Indentation</vt:lpstr>
      <vt:lpstr>Good Style</vt:lpstr>
      <vt:lpstr>Bad Style</vt:lpstr>
      <vt:lpstr>Reading Input from &lt;input&gt;</vt:lpstr>
      <vt:lpstr>Example: Reading Input</vt:lpstr>
      <vt:lpstr>Accessing HTML Elements</vt:lpstr>
      <vt:lpstr>Alternative Code</vt:lpstr>
      <vt:lpstr>Name vs ID vs Value</vt:lpstr>
      <vt:lpstr>JavaScript and Input Testing</vt:lpstr>
      <vt:lpstr>The isNaN() Function</vt:lpstr>
      <vt:lpstr>Finger Exercise…</vt:lpstr>
      <vt:lpstr>External Scripts</vt:lpstr>
      <vt:lpstr>Example: External JavaScript</vt:lpstr>
      <vt:lpstr>Finger Exercise…</vt:lpstr>
      <vt:lpstr>Outputting Results</vt:lpstr>
      <vt:lpstr>Manipulating HTML Elements</vt:lpstr>
      <vt:lpstr>Example: Manipulating HTML</vt:lpstr>
      <vt:lpstr>JavaScript and Styles</vt:lpstr>
      <vt:lpstr>Embedding JavaScript in Weebly</vt:lpstr>
      <vt:lpstr>Adding JavaScript to Weebly</vt:lpstr>
      <vt:lpstr>Testing JavaScript</vt:lpstr>
      <vt:lpstr>Summary, Review, &amp;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HCI</dc:title>
  <dc:subject>IS4300: HCI</dc:subject>
  <dc:creator>Martin Schedlbauer</dc:creator>
  <cp:keywords>HCI; Northeastern</cp:keywords>
  <cp:lastModifiedBy>Ghita Amor</cp:lastModifiedBy>
  <cp:revision>197</cp:revision>
  <dcterms:created xsi:type="dcterms:W3CDTF">2010-11-08T22:41:18Z</dcterms:created>
  <dcterms:modified xsi:type="dcterms:W3CDTF">2017-02-26T18:28:23Z</dcterms:modified>
</cp:coreProperties>
</file>